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  <p:sldMasterId id="2147483661" r:id="rId3"/>
    <p:sldMasterId id="2147483676" r:id="rId4"/>
    <p:sldMasterId id="2147483680" r:id="rId5"/>
    <p:sldMasterId id="2147483684" r:id="rId6"/>
    <p:sldMasterId id="2147483688" r:id="rId7"/>
  </p:sldMasterIdLst>
  <p:notesMasterIdLst>
    <p:notesMasterId r:id="rId41"/>
  </p:notesMasterIdLst>
  <p:handoutMasterIdLst>
    <p:handoutMasterId r:id="rId42"/>
  </p:handoutMasterIdLst>
  <p:sldIdLst>
    <p:sldId id="416" r:id="rId8"/>
    <p:sldId id="421" r:id="rId9"/>
    <p:sldId id="447" r:id="rId10"/>
    <p:sldId id="427" r:id="rId11"/>
    <p:sldId id="428" r:id="rId12"/>
    <p:sldId id="429" r:id="rId13"/>
    <p:sldId id="460" r:id="rId14"/>
    <p:sldId id="430" r:id="rId15"/>
    <p:sldId id="431" r:id="rId16"/>
    <p:sldId id="433" r:id="rId17"/>
    <p:sldId id="434" r:id="rId18"/>
    <p:sldId id="435" r:id="rId19"/>
    <p:sldId id="446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9" r:id="rId31"/>
    <p:sldId id="450" r:id="rId32"/>
    <p:sldId id="451" r:id="rId33"/>
    <p:sldId id="452" r:id="rId34"/>
    <p:sldId id="453" r:id="rId35"/>
    <p:sldId id="458" r:id="rId36"/>
    <p:sldId id="455" r:id="rId37"/>
    <p:sldId id="456" r:id="rId38"/>
    <p:sldId id="457" r:id="rId39"/>
    <p:sldId id="459" r:id="rId40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60"/>
    <a:srgbClr val="D6D6CB"/>
    <a:srgbClr val="FFFFFF"/>
    <a:srgbClr val="AE9CC4"/>
    <a:srgbClr val="95B3D7"/>
    <a:srgbClr val="B7E1BB"/>
    <a:srgbClr val="70578F"/>
    <a:srgbClr val="785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8" autoAdjust="0"/>
    <p:restoredTop sz="94660" autoAdjust="0"/>
  </p:normalViewPr>
  <p:slideViewPr>
    <p:cSldViewPr snapToObjects="1" showGuides="1">
      <p:cViewPr>
        <p:scale>
          <a:sx n="90" d="100"/>
          <a:sy n="90" d="100"/>
        </p:scale>
        <p:origin x="-2160" y="-468"/>
      </p:cViewPr>
      <p:guideLst>
        <p:guide orient="horz" pos="4020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100" d="100"/>
          <a:sy n="100" d="100"/>
        </p:scale>
        <p:origin x="-3594" y="216"/>
      </p:cViewPr>
      <p:guideLst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strRef>
              <c:f>Tabelle1!$A$2:$A$29</c:f>
              <c:strCache>
                <c:ptCount val="28"/>
                <c:pt idx="0">
                  <c:v>Ackerstraße</c:v>
                </c:pt>
                <c:pt idx="1">
                  <c:v>Am Bahnhof</c:v>
                </c:pt>
                <c:pt idx="2">
                  <c:v>Am Wallgraben</c:v>
                </c:pt>
                <c:pt idx="3">
                  <c:v>An der alten Schule</c:v>
                </c:pt>
                <c:pt idx="4">
                  <c:v>Bachstraße</c:v>
                </c:pt>
                <c:pt idx="5">
                  <c:v>Bahnhofstraße</c:v>
                </c:pt>
                <c:pt idx="6">
                  <c:v>Dechant-Riegel-Straße</c:v>
                </c:pt>
                <c:pt idx="7">
                  <c:v>Eichendorffstraße</c:v>
                </c:pt>
                <c:pt idx="8">
                  <c:v>Eintrachtstraße</c:v>
                </c:pt>
                <c:pt idx="9">
                  <c:v>Gartenstraße</c:v>
                </c:pt>
                <c:pt idx="10">
                  <c:v>Herderstraße</c:v>
                </c:pt>
                <c:pt idx="11">
                  <c:v>Im Bienengarten</c:v>
                </c:pt>
                <c:pt idx="12">
                  <c:v>Kehrstraße</c:v>
                </c:pt>
                <c:pt idx="13">
                  <c:v>Kirchstraße</c:v>
                </c:pt>
                <c:pt idx="14">
                  <c:v>Klöppelstraße</c:v>
                </c:pt>
                <c:pt idx="15">
                  <c:v>Kolpingstraße</c:v>
                </c:pt>
                <c:pt idx="16">
                  <c:v>Langgasse</c:v>
                </c:pt>
                <c:pt idx="17">
                  <c:v>Laßportstraße</c:v>
                </c:pt>
                <c:pt idx="18">
                  <c:v>Marktstraße</c:v>
                </c:pt>
                <c:pt idx="19">
                  <c:v>Mennstraße</c:v>
                </c:pt>
                <c:pt idx="20">
                  <c:v>Mertlocher Straße</c:v>
                </c:pt>
                <c:pt idx="21">
                  <c:v>Pastorstraße</c:v>
                </c:pt>
                <c:pt idx="22">
                  <c:v>Pfarrer-Leismann-Straße</c:v>
                </c:pt>
                <c:pt idx="23">
                  <c:v>St. Florianstraße</c:v>
                </c:pt>
                <c:pt idx="24">
                  <c:v>Viedelstraße</c:v>
                </c:pt>
                <c:pt idx="25">
                  <c:v>Vormaystraße</c:v>
                </c:pt>
                <c:pt idx="26">
                  <c:v>Weiherbornsgraben</c:v>
                </c:pt>
                <c:pt idx="27">
                  <c:v>Weiherbornstraße</c:v>
                </c:pt>
              </c:strCache>
            </c:strRef>
          </c:cat>
          <c:val>
            <c:numRef>
              <c:f>Tabelle1!$B$2:$B$29</c:f>
              <c:numCache>
                <c:formatCode>General</c:formatCode>
                <c:ptCount val="28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6</c:v>
                </c:pt>
                <c:pt idx="5">
                  <c:v>8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9</c:v>
                </c:pt>
                <c:pt idx="10">
                  <c:v>0</c:v>
                </c:pt>
                <c:pt idx="11">
                  <c:v>1</c:v>
                </c:pt>
                <c:pt idx="12">
                  <c:v>5</c:v>
                </c:pt>
                <c:pt idx="13">
                  <c:v>2</c:v>
                </c:pt>
                <c:pt idx="14">
                  <c:v>7</c:v>
                </c:pt>
                <c:pt idx="15">
                  <c:v>1</c:v>
                </c:pt>
                <c:pt idx="16">
                  <c:v>8</c:v>
                </c:pt>
                <c:pt idx="17">
                  <c:v>9</c:v>
                </c:pt>
                <c:pt idx="18">
                  <c:v>0</c:v>
                </c:pt>
                <c:pt idx="19">
                  <c:v>3</c:v>
                </c:pt>
                <c:pt idx="20">
                  <c:v>2</c:v>
                </c:pt>
                <c:pt idx="21">
                  <c:v>0</c:v>
                </c:pt>
                <c:pt idx="22">
                  <c:v>8</c:v>
                </c:pt>
                <c:pt idx="23">
                  <c:v>2</c:v>
                </c:pt>
                <c:pt idx="24">
                  <c:v>8</c:v>
                </c:pt>
                <c:pt idx="25">
                  <c:v>2</c:v>
                </c:pt>
                <c:pt idx="26">
                  <c:v>4</c:v>
                </c:pt>
                <c:pt idx="2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108928"/>
        <c:axId val="96110464"/>
      </c:barChart>
      <c:catAx>
        <c:axId val="9610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96110464"/>
        <c:crosses val="autoZero"/>
        <c:auto val="1"/>
        <c:lblAlgn val="ctr"/>
        <c:lblOffset val="100"/>
        <c:noMultiLvlLbl val="0"/>
      </c:catAx>
      <c:valAx>
        <c:axId val="9611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96108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Tabelle1!$A$2:$A$10</c:f>
              <c:strCache>
                <c:ptCount val="9"/>
                <c:pt idx="0">
                  <c:v>Verkehrsberuhigung</c:v>
                </c:pt>
                <c:pt idx="1">
                  <c:v>Barrierefreiheit und Sicherheit für Fußgänger</c:v>
                </c:pt>
                <c:pt idx="2">
                  <c:v>Parksituation</c:v>
                </c:pt>
                <c:pt idx="3">
                  <c:v>Sauberkeit</c:v>
                </c:pt>
                <c:pt idx="4">
                  <c:v>Sanierungsmaßnahmen</c:v>
                </c:pt>
                <c:pt idx="5">
                  <c:v>Grünflächen</c:v>
                </c:pt>
                <c:pt idx="6">
                  <c:v>Ortsumgehung</c:v>
                </c:pt>
                <c:pt idx="7">
                  <c:v>Gestaltung Marktplatz</c:v>
                </c:pt>
                <c:pt idx="8">
                  <c:v>mehr ÖPNV im Ortskern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19</c:v>
                </c:pt>
                <c:pt idx="1">
                  <c:v>13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670272"/>
        <c:axId val="117671424"/>
      </c:barChart>
      <c:catAx>
        <c:axId val="1176702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17671424"/>
        <c:crosses val="autoZero"/>
        <c:auto val="1"/>
        <c:lblAlgn val="ctr"/>
        <c:lblOffset val="100"/>
        <c:noMultiLvlLbl val="0"/>
      </c:catAx>
      <c:valAx>
        <c:axId val="1176714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1767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sehr wichtig</c:v>
                </c:pt>
                <c:pt idx="1">
                  <c:v>wichtig</c:v>
                </c:pt>
                <c:pt idx="2">
                  <c:v>neutral</c:v>
                </c:pt>
                <c:pt idx="3">
                  <c:v>weniger wichtig</c:v>
                </c:pt>
                <c:pt idx="4">
                  <c:v>am wenigsten wichtig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23</c:v>
                </c:pt>
                <c:pt idx="1">
                  <c:v>7</c:v>
                </c:pt>
                <c:pt idx="2">
                  <c:v>12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39744"/>
        <c:axId val="117841280"/>
      </c:barChart>
      <c:catAx>
        <c:axId val="11783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17841280"/>
        <c:crosses val="autoZero"/>
        <c:auto val="1"/>
        <c:lblAlgn val="ctr"/>
        <c:lblOffset val="100"/>
        <c:noMultiLvlLbl val="0"/>
      </c:catAx>
      <c:valAx>
        <c:axId val="1178412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7839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sehr wichtig</c:v>
                </c:pt>
                <c:pt idx="1">
                  <c:v>wichtig</c:v>
                </c:pt>
                <c:pt idx="2">
                  <c:v>neutral</c:v>
                </c:pt>
                <c:pt idx="3">
                  <c:v>weniger wichtig</c:v>
                </c:pt>
                <c:pt idx="4">
                  <c:v>am wenigsten wichtig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25</c:v>
                </c:pt>
                <c:pt idx="1">
                  <c:v>3</c:v>
                </c:pt>
                <c:pt idx="2">
                  <c:v>8</c:v>
                </c:pt>
                <c:pt idx="3">
                  <c:v>2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82880"/>
        <c:axId val="117884416"/>
      </c:barChart>
      <c:catAx>
        <c:axId val="11788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17884416"/>
        <c:crosses val="autoZero"/>
        <c:auto val="1"/>
        <c:lblAlgn val="ctr"/>
        <c:lblOffset val="100"/>
        <c:noMultiLvlLbl val="0"/>
      </c:catAx>
      <c:valAx>
        <c:axId val="1178844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7882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sehr wichtig</c:v>
                </c:pt>
                <c:pt idx="1">
                  <c:v>wichtig</c:v>
                </c:pt>
                <c:pt idx="2">
                  <c:v>neutral</c:v>
                </c:pt>
                <c:pt idx="3">
                  <c:v>weniger wichtig</c:v>
                </c:pt>
                <c:pt idx="4">
                  <c:v>am wenigsten wichtig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21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400896"/>
        <c:axId val="118402432"/>
      </c:barChart>
      <c:catAx>
        <c:axId val="11840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18402432"/>
        <c:crosses val="autoZero"/>
        <c:auto val="1"/>
        <c:lblAlgn val="ctr"/>
        <c:lblOffset val="100"/>
        <c:noMultiLvlLbl val="0"/>
      </c:catAx>
      <c:valAx>
        <c:axId val="1184024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8400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sehr wichtig</c:v>
                </c:pt>
                <c:pt idx="1">
                  <c:v>wichtig</c:v>
                </c:pt>
                <c:pt idx="2">
                  <c:v>neutral</c:v>
                </c:pt>
                <c:pt idx="3">
                  <c:v>weniger wichtig</c:v>
                </c:pt>
                <c:pt idx="4">
                  <c:v>am wenigsten wichtig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33120"/>
        <c:axId val="106061824"/>
      </c:barChart>
      <c:catAx>
        <c:axId val="10373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06061824"/>
        <c:crosses val="autoZero"/>
        <c:auto val="1"/>
        <c:lblAlgn val="ctr"/>
        <c:lblOffset val="100"/>
        <c:noMultiLvlLbl val="0"/>
      </c:catAx>
      <c:valAx>
        <c:axId val="1060618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3733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sehr wichtig</c:v>
                </c:pt>
                <c:pt idx="1">
                  <c:v>wichtig</c:v>
                </c:pt>
                <c:pt idx="2">
                  <c:v>neutral</c:v>
                </c:pt>
                <c:pt idx="3">
                  <c:v>weniger wichtig</c:v>
                </c:pt>
                <c:pt idx="4">
                  <c:v>am wenigsten wichtig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</c:v>
                </c:pt>
                <c:pt idx="1">
                  <c:v>5</c:v>
                </c:pt>
                <c:pt idx="2">
                  <c:v>11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30848"/>
        <c:axId val="117632384"/>
      </c:barChart>
      <c:catAx>
        <c:axId val="11763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17632384"/>
        <c:crosses val="autoZero"/>
        <c:auto val="1"/>
        <c:lblAlgn val="ctr"/>
        <c:lblOffset val="100"/>
        <c:noMultiLvlLbl val="0"/>
      </c:catAx>
      <c:valAx>
        <c:axId val="1176323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7630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cat>
            <c:strRef>
              <c:f>Tabelle1!$A$2:$A$8</c:f>
              <c:strCache>
                <c:ptCount val="7"/>
                <c:pt idx="0">
                  <c:v>Verkauf</c:v>
                </c:pt>
                <c:pt idx="1">
                  <c:v>Tausch</c:v>
                </c:pt>
                <c:pt idx="2">
                  <c:v>Zukauf</c:v>
                </c:pt>
                <c:pt idx="3">
                  <c:v>Abrissmaßnahmen</c:v>
                </c:pt>
                <c:pt idx="4">
                  <c:v>bauliche Ergänzung</c:v>
                </c:pt>
                <c:pt idx="5">
                  <c:v>keine Veränderung</c:v>
                </c:pt>
                <c:pt idx="6">
                  <c:v>k.A.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15</c:v>
                </c:pt>
                <c:pt idx="5">
                  <c:v>51</c:v>
                </c:pt>
                <c:pt idx="6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+mn-lt"/>
              </a:defRPr>
            </a:pPr>
            <a:endParaRPr lang="de-DE"/>
          </a:p>
        </c:txPr>
      </c:legendEntry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Tabelle1!$A$2:$A$8</c:f>
              <c:strCache>
                <c:ptCount val="7"/>
                <c:pt idx="0">
                  <c:v>nicht aufschiebbare Maßnahmen</c:v>
                </c:pt>
                <c:pt idx="1">
                  <c:v>nur dringendste Arbeiten</c:v>
                </c:pt>
                <c:pt idx="2">
                  <c:v>Selbstnutzung: Wohnen</c:v>
                </c:pt>
                <c:pt idx="3">
                  <c:v>Selbstnutzung: Laden, Büro, Gewerbe</c:v>
                </c:pt>
                <c:pt idx="4">
                  <c:v>Vermietung: Wohnen</c:v>
                </c:pt>
                <c:pt idx="5">
                  <c:v>Vermietung: Laden, Büro, Gewerbe</c:v>
                </c:pt>
                <c:pt idx="6">
                  <c:v>Verkauf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22</c:v>
                </c:pt>
                <c:pt idx="1">
                  <c:v>18</c:v>
                </c:pt>
                <c:pt idx="2">
                  <c:v>44</c:v>
                </c:pt>
                <c:pt idx="3">
                  <c:v>6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170752"/>
        <c:axId val="118282880"/>
      </c:barChart>
      <c:catAx>
        <c:axId val="118170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18282880"/>
        <c:crosses val="autoZero"/>
        <c:auto val="1"/>
        <c:lblAlgn val="ctr"/>
        <c:lblOffset val="100"/>
        <c:noMultiLvlLbl val="0"/>
      </c:catAx>
      <c:valAx>
        <c:axId val="1182828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1817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cat>
            <c:strRef>
              <c:f>Tabelle1!$A$2:$A$4</c:f>
              <c:strCache>
                <c:ptCount val="3"/>
                <c:pt idx="0">
                  <c:v>Eigentümer</c:v>
                </c:pt>
                <c:pt idx="1">
                  <c:v>Mieter</c:v>
                </c:pt>
                <c:pt idx="2">
                  <c:v>keine Angaben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58</c:v>
                </c:pt>
                <c:pt idx="1">
                  <c:v>18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+mn-lt"/>
              </a:defRPr>
            </a:pPr>
            <a:endParaRPr lang="de-DE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cat>
            <c:strRef>
              <c:f>Tabelle1!$A$2:$A$6</c:f>
              <c:strCache>
                <c:ptCount val="5"/>
                <c:pt idx="0">
                  <c:v>Positiv, möchte mich privat beteiligen</c:v>
                </c:pt>
                <c:pt idx="1">
                  <c:v>Plane keine Maßnahmen, finde die Idee aber gut</c:v>
                </c:pt>
                <c:pt idx="2">
                  <c:v>Habe noch keine Meinung, es kommt darauf an</c:v>
                </c:pt>
                <c:pt idx="3">
                  <c:v>Negativ, Sanierungsgebiet ist keine gute Idee</c:v>
                </c:pt>
                <c:pt idx="4">
                  <c:v>k.A.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29</c:v>
                </c:pt>
                <c:pt idx="1">
                  <c:v>29</c:v>
                </c:pt>
                <c:pt idx="2">
                  <c:v>17</c:v>
                </c:pt>
                <c:pt idx="3">
                  <c:v>1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+mn-lt"/>
              </a:defRPr>
            </a:pPr>
            <a:endParaRPr lang="de-DE"/>
          </a:p>
        </c:txPr>
      </c:legendEntry>
      <c:layout/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Nein</c:v>
                </c:pt>
                <c:pt idx="1">
                  <c:v>Vielleicht (mit Fördermitteln)</c:v>
                </c:pt>
                <c:pt idx="2">
                  <c:v>Ja</c:v>
                </c:pt>
                <c:pt idx="3">
                  <c:v>k.A.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32</c:v>
                </c:pt>
                <c:pt idx="1">
                  <c:v>22</c:v>
                </c:pt>
                <c:pt idx="2">
                  <c:v>30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+mn-lt"/>
              </a:defRPr>
            </a:pPr>
            <a:endParaRPr lang="de-DE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cat>
            <c:strRef>
              <c:f>Tabelle1!$A$2:$A$6</c:f>
              <c:strCache>
                <c:ptCount val="5"/>
                <c:pt idx="0">
                  <c:v>Ja</c:v>
                </c:pt>
                <c:pt idx="1">
                  <c:v>Vielleicht</c:v>
                </c:pt>
                <c:pt idx="2">
                  <c:v>Nein, kein Interesse</c:v>
                </c:pt>
                <c:pt idx="3">
                  <c:v>Nein, nicht notwendig</c:v>
                </c:pt>
                <c:pt idx="4">
                  <c:v>k.A.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34</c:v>
                </c:pt>
                <c:pt idx="1">
                  <c:v>15</c:v>
                </c:pt>
                <c:pt idx="2">
                  <c:v>8</c:v>
                </c:pt>
                <c:pt idx="3">
                  <c:v>23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+mn-lt"/>
              </a:defRPr>
            </a:pPr>
            <a:endParaRPr lang="de-DE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Tabelle1!$A$2:$A$12</c:f>
              <c:strCache>
                <c:ptCount val="11"/>
                <c:pt idx="0">
                  <c:v>Dachdeckung erneuern</c:v>
                </c:pt>
                <c:pt idx="1">
                  <c:v>Fassaden renovieren</c:v>
                </c:pt>
                <c:pt idx="2">
                  <c:v>neue Fenster einbauen</c:v>
                </c:pt>
                <c:pt idx="3">
                  <c:v>wärmedämmende Maßnahmen</c:v>
                </c:pt>
                <c:pt idx="4">
                  <c:v>Sanitäranlagen einbauen / erneuern</c:v>
                </c:pt>
                <c:pt idx="5">
                  <c:v>Heizung einbauen / erneuern</c:v>
                </c:pt>
                <c:pt idx="6">
                  <c:v>Wohnungsgrundriss verändern</c:v>
                </c:pt>
                <c:pt idx="7">
                  <c:v>Fußboden erneuern</c:v>
                </c:pt>
                <c:pt idx="8">
                  <c:v>Reparatur / Einbau Gas-, Wasser-, Stromleitungen</c:v>
                </c:pt>
                <c:pt idx="9">
                  <c:v>Dachumbau, Anbau, Aufstockung</c:v>
                </c:pt>
                <c:pt idx="10">
                  <c:v>Maßnahmen zur Barrierefreiheit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16</c:v>
                </c:pt>
                <c:pt idx="1">
                  <c:v>34</c:v>
                </c:pt>
                <c:pt idx="2">
                  <c:v>14</c:v>
                </c:pt>
                <c:pt idx="3">
                  <c:v>18</c:v>
                </c:pt>
                <c:pt idx="4">
                  <c:v>10</c:v>
                </c:pt>
                <c:pt idx="5">
                  <c:v>17</c:v>
                </c:pt>
                <c:pt idx="6">
                  <c:v>2</c:v>
                </c:pt>
                <c:pt idx="7">
                  <c:v>11</c:v>
                </c:pt>
                <c:pt idx="8">
                  <c:v>6</c:v>
                </c:pt>
                <c:pt idx="9">
                  <c:v>11</c:v>
                </c:pt>
                <c:pt idx="10">
                  <c:v>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408832"/>
        <c:axId val="110415872"/>
      </c:barChart>
      <c:catAx>
        <c:axId val="1104088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10415872"/>
        <c:crosses val="autoZero"/>
        <c:auto val="1"/>
        <c:lblAlgn val="ctr"/>
        <c:lblOffset val="100"/>
        <c:noMultiLvlLbl val="0"/>
      </c:catAx>
      <c:valAx>
        <c:axId val="1104158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1040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Tabelle1!$A$2:$A$13</c:f>
              <c:strCache>
                <c:ptCount val="12"/>
                <c:pt idx="0">
                  <c:v>Nein</c:v>
                </c:pt>
                <c:pt idx="1">
                  <c:v>Lärm</c:v>
                </c:pt>
                <c:pt idx="2">
                  <c:v>Abgase</c:v>
                </c:pt>
                <c:pt idx="3">
                  <c:v>zu viel (Durchgangs-) Verkehr</c:v>
                </c:pt>
                <c:pt idx="4">
                  <c:v>Busverkehr</c:v>
                </c:pt>
                <c:pt idx="5">
                  <c:v>zu schneller Verkehr</c:v>
                </c:pt>
                <c:pt idx="6">
                  <c:v>Güllegeruch</c:v>
                </c:pt>
                <c:pt idx="7">
                  <c:v>Straßenschäden</c:v>
                </c:pt>
                <c:pt idx="8">
                  <c:v>Nachbarschaft</c:v>
                </c:pt>
                <c:pt idx="9">
                  <c:v>Erschütterungen durch LKW</c:v>
                </c:pt>
                <c:pt idx="10">
                  <c:v>Parksituation</c:v>
                </c:pt>
                <c:pt idx="11">
                  <c:v>Straßenverschmutzung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40</c:v>
                </c:pt>
                <c:pt idx="1">
                  <c:v>29</c:v>
                </c:pt>
                <c:pt idx="2">
                  <c:v>19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423040"/>
        <c:axId val="117712768"/>
      </c:barChart>
      <c:catAx>
        <c:axId val="1104230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17712768"/>
        <c:crosses val="autoZero"/>
        <c:auto val="1"/>
        <c:lblAlgn val="ctr"/>
        <c:lblOffset val="100"/>
        <c:noMultiLvlLbl val="0"/>
      </c:catAx>
      <c:valAx>
        <c:axId val="1177127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1042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Nein, alles in Ordnung</c:v>
                </c:pt>
                <c:pt idx="1">
                  <c:v>Ja, mir fehlt…</c:v>
                </c:pt>
                <c:pt idx="2">
                  <c:v>Ja, Folgendes müsste verändert werden…</c:v>
                </c:pt>
                <c:pt idx="3">
                  <c:v>k.A.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25</c:v>
                </c:pt>
                <c:pt idx="1">
                  <c:v>44</c:v>
                </c:pt>
                <c:pt idx="2">
                  <c:v>46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+mn-lt"/>
              </a:defRPr>
            </a:pPr>
            <a:endParaRPr lang="de-DE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Tabelle1!$A$2:$A$10</c:f>
              <c:strCache>
                <c:ptCount val="9"/>
                <c:pt idx="0">
                  <c:v>Einzelhandel im Ortskern</c:v>
                </c:pt>
                <c:pt idx="1">
                  <c:v>Barrierefreiheit und Sicherheit für Fußgänger</c:v>
                </c:pt>
                <c:pt idx="2">
                  <c:v>Spielplätze</c:v>
                </c:pt>
                <c:pt idx="3">
                  <c:v>Sitzgelegenheiten</c:v>
                </c:pt>
                <c:pt idx="4">
                  <c:v>Geschwindigkeitsbegrenzung</c:v>
                </c:pt>
                <c:pt idx="5">
                  <c:v>Parkplätze</c:v>
                </c:pt>
                <c:pt idx="6">
                  <c:v>Wochenmarkt</c:v>
                </c:pt>
                <c:pt idx="7">
                  <c:v>Einrichtung für Vereine</c:v>
                </c:pt>
                <c:pt idx="8">
                  <c:v>Briefkasten an Feuerwehr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14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360448"/>
        <c:axId val="117781248"/>
      </c:barChart>
      <c:catAx>
        <c:axId val="1103604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17781248"/>
        <c:crosses val="autoZero"/>
        <c:auto val="1"/>
        <c:lblAlgn val="ctr"/>
        <c:lblOffset val="100"/>
        <c:noMultiLvlLbl val="0"/>
      </c:catAx>
      <c:valAx>
        <c:axId val="1177812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1036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47" cy="494031"/>
          </a:xfrm>
          <a:prstGeom prst="rect">
            <a:avLst/>
          </a:prstGeom>
        </p:spPr>
        <p:txBody>
          <a:bodyPr vert="horz" lIns="91802" tIns="45900" rIns="91802" bIns="459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826" y="1"/>
            <a:ext cx="2946246" cy="494031"/>
          </a:xfrm>
          <a:prstGeom prst="rect">
            <a:avLst/>
          </a:prstGeom>
        </p:spPr>
        <p:txBody>
          <a:bodyPr vert="horz" lIns="91802" tIns="45900" rIns="91802" bIns="459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A1615C5-8C17-4C64-8BD6-434065DE8D2A}" type="datetimeFigureOut">
              <a:rPr lang="de-DE"/>
              <a:pPr>
                <a:defRPr/>
              </a:pPr>
              <a:t>22.05.2015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045"/>
            <a:ext cx="2946247" cy="494030"/>
          </a:xfrm>
          <a:prstGeom prst="rect">
            <a:avLst/>
          </a:prstGeom>
        </p:spPr>
        <p:txBody>
          <a:bodyPr vert="horz" lIns="91802" tIns="45900" rIns="91802" bIns="459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826" y="9377045"/>
            <a:ext cx="2946246" cy="494030"/>
          </a:xfrm>
          <a:prstGeom prst="rect">
            <a:avLst/>
          </a:prstGeom>
        </p:spPr>
        <p:txBody>
          <a:bodyPr vert="horz" lIns="91802" tIns="45900" rIns="91802" bIns="459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C6C522-1B8D-4BA6-9DC1-F3AC6E1955A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2628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47" cy="494031"/>
          </a:xfrm>
          <a:prstGeom prst="rect">
            <a:avLst/>
          </a:prstGeom>
        </p:spPr>
        <p:txBody>
          <a:bodyPr vert="horz" lIns="91802" tIns="45900" rIns="91802" bIns="459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826" y="1"/>
            <a:ext cx="2946246" cy="494031"/>
          </a:xfrm>
          <a:prstGeom prst="rect">
            <a:avLst/>
          </a:prstGeom>
        </p:spPr>
        <p:txBody>
          <a:bodyPr vert="horz" lIns="91802" tIns="45900" rIns="91802" bIns="459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492EDE-7DBA-4B6C-B6B4-0411A7D2AF37}" type="datetimeFigureOut">
              <a:rPr lang="de-DE"/>
              <a:pPr>
                <a:defRPr/>
              </a:pPr>
              <a:t>22.05.2015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2" tIns="45900" rIns="91802" bIns="4590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288" y="4689316"/>
            <a:ext cx="5439101" cy="4443096"/>
          </a:xfrm>
          <a:prstGeom prst="rect">
            <a:avLst/>
          </a:prstGeom>
        </p:spPr>
        <p:txBody>
          <a:bodyPr vert="horz" lIns="91802" tIns="45900" rIns="91802" bIns="4590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045"/>
            <a:ext cx="2946247" cy="494030"/>
          </a:xfrm>
          <a:prstGeom prst="rect">
            <a:avLst/>
          </a:prstGeom>
        </p:spPr>
        <p:txBody>
          <a:bodyPr vert="horz" lIns="91802" tIns="45900" rIns="91802" bIns="459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826" y="9377045"/>
            <a:ext cx="2946246" cy="494030"/>
          </a:xfrm>
          <a:prstGeom prst="rect">
            <a:avLst/>
          </a:prstGeom>
        </p:spPr>
        <p:txBody>
          <a:bodyPr vert="horz" lIns="91802" tIns="45900" rIns="91802" bIns="459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25F680-7283-4306-936E-FD429DEEE1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39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89" indent="-2868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521" indent="-2295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529" indent="-2295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537" indent="-2295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545" indent="-2295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553" indent="-2295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562" indent="-2295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570" indent="-2295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A533F3-C5B3-425D-958F-573130F63DA3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CDA9A-B21C-44C3-85AB-A7E7BD2765B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565F4-1D11-4DC7-8CE4-7D322C3B2194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5F3F7-113C-4B89-B70C-E62D676B7FD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89" indent="-2868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521" indent="-2295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529" indent="-2295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537" indent="-2295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545" indent="-2295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553" indent="-2295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562" indent="-2295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570" indent="-2295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A533F3-C5B3-425D-958F-573130F63DA3}" type="slidenum">
              <a:rPr lang="de-DE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2479D46-A0EF-446D-8B4F-451741ED367B}" type="slidenum">
              <a:rPr lang="de-DE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2479D46-A0EF-446D-8B4F-451741ED367B}" type="slidenum">
              <a:rPr lang="de-DE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C56DD-7179-4ADF-9FCC-056A7F4A0D6C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C56DD-7179-4ADF-9FCC-056A7F4A0D6C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04981-E229-4F69-B8BA-BFD4F39428F4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9BF0E9-4135-43F2-991B-1398B5D7E93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DDA844-CAA2-4726-B765-6D263D9AAF0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04981-E229-4F69-B8BA-BFD4F39428F4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80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ik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38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99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325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ik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748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5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622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ik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28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13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8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ik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40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278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69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21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ik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36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ik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24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812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56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00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ik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5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45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89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3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4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5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6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3059113" y="127063"/>
            <a:ext cx="6086475" cy="246062"/>
          </a:xfrm>
          <a:prstGeom prst="rect">
            <a:avLst/>
          </a:prstGeom>
          <a:solidFill>
            <a:srgbClr val="003160"/>
          </a:solidFill>
          <a:effectLst>
            <a:outerShdw blurRad="50800" dist="114300" dir="9000000" algn="r" rotWithShape="0">
              <a:prstClr val="black">
                <a:alpha val="55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i="1" dirty="0" smtClean="0">
                <a:solidFill>
                  <a:srgbClr val="D6D6CB"/>
                </a:solidFill>
                <a:latin typeface="+mn-lt"/>
                <a:cs typeface="+mn-cs"/>
              </a:rPr>
              <a:t>Kooperationsverbund Münstermaifeld-</a:t>
            </a:r>
            <a:r>
              <a:rPr lang="de-DE" sz="1000" b="1" i="1" dirty="0" err="1" smtClean="0">
                <a:solidFill>
                  <a:srgbClr val="D6D6CB"/>
                </a:solidFill>
                <a:latin typeface="+mn-lt"/>
                <a:cs typeface="+mn-cs"/>
              </a:rPr>
              <a:t>Ochtendung</a:t>
            </a:r>
            <a:r>
              <a:rPr lang="de-DE" sz="1000" b="1" i="1" dirty="0" smtClean="0">
                <a:solidFill>
                  <a:srgbClr val="D6D6CB"/>
                </a:solidFill>
                <a:latin typeface="+mn-lt"/>
                <a:cs typeface="+mn-cs"/>
              </a:rPr>
              <a:t>-</a:t>
            </a:r>
            <a:r>
              <a:rPr lang="de-DE" sz="1000" b="1" i="1" dirty="0" err="1" smtClean="0">
                <a:solidFill>
                  <a:srgbClr val="D6D6CB"/>
                </a:solidFill>
                <a:latin typeface="+mn-lt"/>
                <a:cs typeface="+mn-cs"/>
              </a:rPr>
              <a:t>Polch</a:t>
            </a:r>
            <a:endParaRPr lang="de-DE" sz="10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97438" y="335126"/>
            <a:ext cx="4498975" cy="261610"/>
          </a:xfrm>
          <a:prstGeom prst="rect">
            <a:avLst/>
          </a:prstGeom>
          <a:solidFill>
            <a:srgbClr val="D6D6CB"/>
          </a:solidFill>
          <a:effectLst>
            <a:outerShdw blurRad="50800" dist="114300" dir="9000000" algn="r" rotWithShape="0">
              <a:prstClr val="black">
                <a:alpha val="55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i="1" dirty="0" smtClean="0">
                <a:solidFill>
                  <a:srgbClr val="003160"/>
                </a:solidFill>
                <a:latin typeface="+mn-lt"/>
                <a:cs typeface="+mn-cs"/>
              </a:rPr>
              <a:t>Erweitertes Bund-Länder-Programm „ländliche Zentren“</a:t>
            </a:r>
            <a:endParaRPr lang="de-DE" sz="1100" b="1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1028" name="Gruppieren 17"/>
          <p:cNvGrpSpPr>
            <a:grpSpLocks noChangeAspect="1"/>
          </p:cNvGrpSpPr>
          <p:nvPr/>
        </p:nvGrpSpPr>
        <p:grpSpPr bwMode="auto">
          <a:xfrm>
            <a:off x="3059113" y="5373688"/>
            <a:ext cx="6121400" cy="933450"/>
            <a:chOff x="6247419" y="5945496"/>
            <a:chExt cx="2896580" cy="441711"/>
          </a:xfrm>
        </p:grpSpPr>
        <p:grpSp>
          <p:nvGrpSpPr>
            <p:cNvPr id="1031" name="Gruppieren 1"/>
            <p:cNvGrpSpPr>
              <a:grpSpLocks/>
            </p:cNvGrpSpPr>
            <p:nvPr userDrawn="1"/>
          </p:nvGrpSpPr>
          <p:grpSpPr bwMode="auto">
            <a:xfrm>
              <a:off x="6247419" y="5945496"/>
              <a:ext cx="2896580" cy="441711"/>
              <a:chOff x="6247419" y="5949681"/>
              <a:chExt cx="2896580" cy="441711"/>
            </a:xfrm>
          </p:grpSpPr>
          <p:sp>
            <p:nvSpPr>
              <p:cNvPr id="7" name="Textfeld 6"/>
              <p:cNvSpPr txBox="1"/>
              <p:nvPr userDrawn="1"/>
            </p:nvSpPr>
            <p:spPr>
              <a:xfrm>
                <a:off x="6247419" y="5949681"/>
                <a:ext cx="2896580" cy="407906"/>
              </a:xfrm>
              <a:prstGeom prst="rect">
                <a:avLst/>
              </a:prstGeom>
              <a:solidFill>
                <a:srgbClr val="003160"/>
              </a:solidFill>
              <a:effectLst>
                <a:outerShdw blurRad="50800" dist="114300" dir="9000000" algn="r" rotWithShape="0">
                  <a:prstClr val="black">
                    <a:alpha val="35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00" b="1" i="1" dirty="0">
                  <a:solidFill>
                    <a:srgbClr val="003160"/>
                  </a:solidFill>
                  <a:latin typeface="+mn-l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00" b="1" i="1" dirty="0">
                  <a:solidFill>
                    <a:srgbClr val="003160"/>
                  </a:solidFill>
                  <a:latin typeface="+mn-l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00" b="1" i="1" dirty="0">
                  <a:solidFill>
                    <a:srgbClr val="003160"/>
                  </a:solidFill>
                  <a:latin typeface="+mn-l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00" b="1" i="1" dirty="0">
                  <a:solidFill>
                    <a:srgbClr val="003160"/>
                  </a:solidFill>
                  <a:latin typeface="+mn-l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00" i="1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Textfeld 10"/>
              <p:cNvSpPr txBox="1"/>
              <p:nvPr userDrawn="1"/>
            </p:nvSpPr>
            <p:spPr>
              <a:xfrm>
                <a:off x="7452324" y="6154761"/>
                <a:ext cx="1691675" cy="236631"/>
              </a:xfrm>
              <a:prstGeom prst="rect">
                <a:avLst/>
              </a:prstGeom>
              <a:solidFill>
                <a:srgbClr val="D6D6CB"/>
              </a:solidFill>
              <a:effectLst>
                <a:outerShdw blurRad="50800" dist="114300" dir="9000000" algn="r" rotWithShape="0">
                  <a:prstClr val="black">
                    <a:alpha val="35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600" b="1" i="1" dirty="0">
                    <a:solidFill>
                      <a:srgbClr val="003160"/>
                    </a:solidFill>
                    <a:latin typeface="+mn-lt"/>
                    <a:cs typeface="+mn-cs"/>
                  </a:rPr>
                  <a:t>Wer Pläne hat, plant mit uns.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050" b="1" i="1" dirty="0">
                  <a:solidFill>
                    <a:srgbClr val="003160"/>
                  </a:solidFill>
                  <a:latin typeface="+mn-lt"/>
                  <a:cs typeface="+mn-cs"/>
                </a:endParaRPr>
              </a:p>
            </p:txBody>
          </p:sp>
        </p:grpSp>
        <p:pic>
          <p:nvPicPr>
            <p:cNvPr id="1032" name="Grafik 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5581" y="6003594"/>
              <a:ext cx="720000" cy="285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Grafik 12" descr="Balken quer_0909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6407150"/>
            <a:ext cx="932338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rafik 7" descr="Balken quer_0909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665163"/>
            <a:ext cx="932338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ieren 11"/>
          <p:cNvGrpSpPr>
            <a:grpSpLocks noChangeAspect="1"/>
          </p:cNvGrpSpPr>
          <p:nvPr userDrawn="1"/>
        </p:nvGrpSpPr>
        <p:grpSpPr>
          <a:xfrm>
            <a:off x="179512" y="154397"/>
            <a:ext cx="1512168" cy="504000"/>
            <a:chOff x="179512" y="154397"/>
            <a:chExt cx="1620179" cy="540000"/>
          </a:xfrm>
        </p:grpSpPr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54397"/>
              <a:ext cx="507386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159" y="179116"/>
              <a:ext cx="423532" cy="50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01" y="188640"/>
              <a:ext cx="417020" cy="4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uppieren 1"/>
          <p:cNvGrpSpPr>
            <a:grpSpLocks/>
          </p:cNvGrpSpPr>
          <p:nvPr/>
        </p:nvGrpSpPr>
        <p:grpSpPr bwMode="auto">
          <a:xfrm>
            <a:off x="6588125" y="5945188"/>
            <a:ext cx="2555875" cy="436562"/>
            <a:chOff x="6588224" y="5949280"/>
            <a:chExt cx="2555775" cy="436233"/>
          </a:xfrm>
        </p:grpSpPr>
        <p:sp>
          <p:nvSpPr>
            <p:cNvPr id="7" name="Textfeld 6"/>
            <p:cNvSpPr txBox="1"/>
            <p:nvPr userDrawn="1"/>
          </p:nvSpPr>
          <p:spPr>
            <a:xfrm>
              <a:off x="6588224" y="5949280"/>
              <a:ext cx="2555775" cy="409266"/>
            </a:xfrm>
            <a:prstGeom prst="rect">
              <a:avLst/>
            </a:prstGeom>
            <a:solidFill>
              <a:srgbClr val="003160"/>
            </a:solidFill>
            <a:effectLst>
              <a:outerShdw blurRad="50800" dist="114300" dir="9000000" algn="r" rotWithShape="0">
                <a:prstClr val="black">
                  <a:alpha val="35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="1" i="1" dirty="0">
                  <a:solidFill>
                    <a:srgbClr val="003160"/>
                  </a:solidFill>
                  <a:latin typeface="+mn-lt"/>
                  <a:cs typeface="+mn-cs"/>
                </a:rPr>
                <a:t>WSW &amp; Partner GmbH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1" name="Textfeld 10"/>
            <p:cNvSpPr txBox="1"/>
            <p:nvPr userDrawn="1"/>
          </p:nvSpPr>
          <p:spPr>
            <a:xfrm>
              <a:off x="7451790" y="6153913"/>
              <a:ext cx="1692209" cy="231600"/>
            </a:xfrm>
            <a:prstGeom prst="rect">
              <a:avLst/>
            </a:prstGeom>
            <a:solidFill>
              <a:srgbClr val="D6D6CB"/>
            </a:solidFill>
            <a:effectLst>
              <a:outerShdw blurRad="50800" dist="114300" dir="9000000" algn="r" rotWithShape="0">
                <a:prstClr val="black">
                  <a:alpha val="35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b="1" i="1" dirty="0">
                  <a:solidFill>
                    <a:srgbClr val="003160"/>
                  </a:solidFill>
                  <a:latin typeface="+mn-lt"/>
                  <a:cs typeface="+mn-cs"/>
                </a:rPr>
                <a:t>Wer Pläne hat, plant mit uns.</a:t>
              </a:r>
            </a:p>
          </p:txBody>
        </p:sp>
      </p:grpSp>
      <p:pic>
        <p:nvPicPr>
          <p:cNvPr id="2053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003925"/>
            <a:ext cx="7191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fik 12" descr="Balken quer_0909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6407150"/>
            <a:ext cx="932338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fik 7" descr="Balken quer_0909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665163"/>
            <a:ext cx="932338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liennummernplatzhalter 5"/>
          <p:cNvSpPr>
            <a:spLocks noGrp="1"/>
          </p:cNvSpPr>
          <p:nvPr/>
        </p:nvSpPr>
        <p:spPr>
          <a:xfrm>
            <a:off x="7705725" y="6510338"/>
            <a:ext cx="1438275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FDD26DF-BC10-49D6-B6EF-FC6103187542}" type="slidenum">
              <a:rPr lang="de-DE" b="1" smtClean="0">
                <a:solidFill>
                  <a:schemeClr val="tx2"/>
                </a:solidFill>
              </a:rPr>
              <a:pPr>
                <a:defRPr/>
              </a:pPr>
              <a:t>‹Nr.›</a:t>
            </a:fld>
            <a:endParaRPr lang="de-DE" b="1" dirty="0" smtClean="0">
              <a:solidFill>
                <a:schemeClr val="tx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059113" y="127063"/>
            <a:ext cx="6086475" cy="246062"/>
          </a:xfrm>
          <a:prstGeom prst="rect">
            <a:avLst/>
          </a:prstGeom>
          <a:solidFill>
            <a:srgbClr val="003160"/>
          </a:solidFill>
          <a:effectLst>
            <a:outerShdw blurRad="50800" dist="114300" dir="9000000" algn="r" rotWithShape="0">
              <a:prstClr val="black">
                <a:alpha val="55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i="1" kern="1200" dirty="0" smtClean="0">
                <a:solidFill>
                  <a:srgbClr val="D6D6CB"/>
                </a:solidFill>
                <a:latin typeface="Calibri" pitchFamily="34" charset="0"/>
                <a:ea typeface="+mn-ea"/>
                <a:cs typeface="Arial" charset="0"/>
              </a:rPr>
              <a:t>Kooperationsverbund Münstermaifeld-</a:t>
            </a:r>
            <a:r>
              <a:rPr lang="de-DE" sz="1000" b="1" i="1" kern="1200" dirty="0" err="1" smtClean="0">
                <a:solidFill>
                  <a:srgbClr val="D6D6CB"/>
                </a:solidFill>
                <a:latin typeface="Calibri" pitchFamily="34" charset="0"/>
                <a:ea typeface="+mn-ea"/>
                <a:cs typeface="Arial" charset="0"/>
              </a:rPr>
              <a:t>Ochtendung</a:t>
            </a:r>
            <a:r>
              <a:rPr lang="de-DE" sz="1000" b="1" i="1" kern="1200" dirty="0" smtClean="0">
                <a:solidFill>
                  <a:srgbClr val="D6D6CB"/>
                </a:solidFill>
                <a:latin typeface="Calibri" pitchFamily="34" charset="0"/>
                <a:ea typeface="+mn-ea"/>
                <a:cs typeface="Arial" charset="0"/>
              </a:rPr>
              <a:t>-</a:t>
            </a:r>
            <a:r>
              <a:rPr lang="de-DE" sz="1000" b="1" i="1" kern="1200" dirty="0" err="1" smtClean="0">
                <a:solidFill>
                  <a:srgbClr val="D6D6CB"/>
                </a:solidFill>
                <a:latin typeface="Calibri" pitchFamily="34" charset="0"/>
                <a:ea typeface="+mn-ea"/>
                <a:cs typeface="Arial" charset="0"/>
              </a:rPr>
              <a:t>Polch</a:t>
            </a:r>
            <a:endParaRPr lang="de-DE" sz="1000" i="1" kern="1200" dirty="0">
              <a:solidFill>
                <a:schemeClr val="bg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897438" y="335126"/>
            <a:ext cx="4498975" cy="261610"/>
          </a:xfrm>
          <a:prstGeom prst="rect">
            <a:avLst/>
          </a:prstGeom>
          <a:solidFill>
            <a:srgbClr val="D6D6CB"/>
          </a:solidFill>
          <a:effectLst>
            <a:outerShdw blurRad="50800" dist="114300" dir="9000000" algn="r" rotWithShape="0">
              <a:prstClr val="black">
                <a:alpha val="55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i="1" dirty="0" smtClean="0">
                <a:solidFill>
                  <a:srgbClr val="003160"/>
                </a:solidFill>
                <a:latin typeface="+mn-lt"/>
                <a:cs typeface="+mn-cs"/>
              </a:rPr>
              <a:t>Erweitertes Bund-Länder-Programm „ländliche Zentren“</a:t>
            </a:r>
            <a:endParaRPr lang="de-DE" sz="1100" b="1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19" name="Gruppieren 30"/>
          <p:cNvGrpSpPr>
            <a:grpSpLocks/>
          </p:cNvGrpSpPr>
          <p:nvPr/>
        </p:nvGrpSpPr>
        <p:grpSpPr bwMode="auto">
          <a:xfrm>
            <a:off x="35496" y="6581588"/>
            <a:ext cx="1593621" cy="231788"/>
            <a:chOff x="6083712" y="6366520"/>
            <a:chExt cx="1593502" cy="231236"/>
          </a:xfrm>
        </p:grpSpPr>
        <p:sp>
          <p:nvSpPr>
            <p:cNvPr id="21" name="Textfeld 14"/>
            <p:cNvSpPr txBox="1">
              <a:spLocks noChangeArrowheads="1"/>
            </p:cNvSpPr>
            <p:nvPr userDrawn="1"/>
          </p:nvSpPr>
          <p:spPr bwMode="auto">
            <a:xfrm>
              <a:off x="6875740" y="6367474"/>
              <a:ext cx="801474" cy="23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900" dirty="0" smtClean="0"/>
                <a:t>01. Juni 2015</a:t>
              </a:r>
              <a:endParaRPr lang="de-DE" altLang="de-DE" sz="900" dirty="0"/>
            </a:p>
          </p:txBody>
        </p:sp>
        <p:sp>
          <p:nvSpPr>
            <p:cNvPr id="22" name="Textfeld 15"/>
            <p:cNvSpPr txBox="1">
              <a:spLocks noChangeArrowheads="1"/>
            </p:cNvSpPr>
            <p:nvPr userDrawn="1"/>
          </p:nvSpPr>
          <p:spPr bwMode="auto">
            <a:xfrm>
              <a:off x="6083712" y="6366520"/>
              <a:ext cx="896331" cy="23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900" dirty="0" smtClean="0"/>
                <a:t>Vorstellung am</a:t>
              </a:r>
              <a:endParaRPr lang="de-DE" altLang="de-DE" sz="900" dirty="0"/>
            </a:p>
          </p:txBody>
        </p:sp>
      </p:grp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179512" y="154397"/>
            <a:ext cx="1512168" cy="504000"/>
            <a:chOff x="179512" y="154397"/>
            <a:chExt cx="1620179" cy="540000"/>
          </a:xfrm>
        </p:grpSpPr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54397"/>
              <a:ext cx="507386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159" y="179116"/>
              <a:ext cx="423532" cy="50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01" y="188640"/>
              <a:ext cx="417020" cy="4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uppieren 1"/>
          <p:cNvGrpSpPr>
            <a:grpSpLocks/>
          </p:cNvGrpSpPr>
          <p:nvPr/>
        </p:nvGrpSpPr>
        <p:grpSpPr bwMode="auto">
          <a:xfrm>
            <a:off x="6588125" y="5945188"/>
            <a:ext cx="2555875" cy="436562"/>
            <a:chOff x="6588224" y="5949280"/>
            <a:chExt cx="2555775" cy="436233"/>
          </a:xfrm>
        </p:grpSpPr>
        <p:sp>
          <p:nvSpPr>
            <p:cNvPr id="7" name="Textfeld 6"/>
            <p:cNvSpPr txBox="1"/>
            <p:nvPr userDrawn="1"/>
          </p:nvSpPr>
          <p:spPr>
            <a:xfrm>
              <a:off x="6588224" y="5949280"/>
              <a:ext cx="2555775" cy="409266"/>
            </a:xfrm>
            <a:prstGeom prst="rect">
              <a:avLst/>
            </a:prstGeom>
            <a:solidFill>
              <a:srgbClr val="003160"/>
            </a:solidFill>
            <a:effectLst>
              <a:outerShdw blurRad="50800" dist="114300" dir="9000000" algn="r" rotWithShape="0">
                <a:prstClr val="black">
                  <a:alpha val="35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="1" i="1" dirty="0">
                  <a:solidFill>
                    <a:srgbClr val="003160"/>
                  </a:solidFill>
                  <a:latin typeface="+mn-lt"/>
                  <a:cs typeface="+mn-cs"/>
                </a:rPr>
                <a:t>WSW &amp; Partner GmbH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00" i="1" dirty="0">
                <a:solidFill>
                  <a:srgbClr val="1F497D">
                    <a:lumMod val="75000"/>
                  </a:srgbClr>
                </a:solidFill>
                <a:latin typeface="+mn-lt"/>
                <a:cs typeface="+mn-cs"/>
              </a:endParaRPr>
            </a:p>
          </p:txBody>
        </p:sp>
        <p:sp>
          <p:nvSpPr>
            <p:cNvPr id="11" name="Textfeld 10"/>
            <p:cNvSpPr txBox="1"/>
            <p:nvPr userDrawn="1"/>
          </p:nvSpPr>
          <p:spPr>
            <a:xfrm>
              <a:off x="7451790" y="6153913"/>
              <a:ext cx="1692209" cy="231600"/>
            </a:xfrm>
            <a:prstGeom prst="rect">
              <a:avLst/>
            </a:prstGeom>
            <a:solidFill>
              <a:srgbClr val="D6D6CB"/>
            </a:solidFill>
            <a:effectLst>
              <a:outerShdw blurRad="50800" dist="114300" dir="9000000" algn="r" rotWithShape="0">
                <a:prstClr val="black">
                  <a:alpha val="35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b="1" i="1" dirty="0">
                  <a:solidFill>
                    <a:srgbClr val="003160"/>
                  </a:solidFill>
                  <a:latin typeface="+mn-lt"/>
                  <a:cs typeface="+mn-cs"/>
                </a:rPr>
                <a:t>Wer Pläne hat, plant mit uns.</a:t>
              </a:r>
            </a:p>
          </p:txBody>
        </p:sp>
      </p:grpSp>
      <p:pic>
        <p:nvPicPr>
          <p:cNvPr id="3077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003925"/>
            <a:ext cx="7191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uppieren 16"/>
          <p:cNvGrpSpPr>
            <a:grpSpLocks/>
          </p:cNvGrpSpPr>
          <p:nvPr/>
        </p:nvGrpSpPr>
        <p:grpSpPr bwMode="auto">
          <a:xfrm>
            <a:off x="-36513" y="130175"/>
            <a:ext cx="2838451" cy="6635750"/>
            <a:chOff x="-36512" y="130947"/>
            <a:chExt cx="2838792" cy="6634726"/>
          </a:xfrm>
        </p:grpSpPr>
        <p:grpSp>
          <p:nvGrpSpPr>
            <p:cNvPr id="3087" name="Gruppieren 5"/>
            <p:cNvGrpSpPr>
              <a:grpSpLocks/>
            </p:cNvGrpSpPr>
            <p:nvPr userDrawn="1"/>
          </p:nvGrpSpPr>
          <p:grpSpPr bwMode="auto">
            <a:xfrm>
              <a:off x="74326" y="130947"/>
              <a:ext cx="2697474" cy="6634726"/>
              <a:chOff x="74326" y="116631"/>
              <a:chExt cx="2697474" cy="6557872"/>
            </a:xfrm>
          </p:grpSpPr>
          <p:sp>
            <p:nvSpPr>
              <p:cNvPr id="34" name="Rechteck 33"/>
              <p:cNvSpPr/>
              <p:nvPr userDrawn="1"/>
            </p:nvSpPr>
            <p:spPr>
              <a:xfrm>
                <a:off x="107968" y="151146"/>
                <a:ext cx="2614927" cy="648099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091" name="Gruppieren 32"/>
              <p:cNvGrpSpPr>
                <a:grpSpLocks/>
              </p:cNvGrpSpPr>
              <p:nvPr userDrawn="1"/>
            </p:nvGrpSpPr>
            <p:grpSpPr bwMode="auto">
              <a:xfrm>
                <a:off x="74326" y="116631"/>
                <a:ext cx="2697474" cy="6557872"/>
                <a:chOff x="74326" y="116631"/>
                <a:chExt cx="2228053" cy="6557872"/>
              </a:xfrm>
            </p:grpSpPr>
            <p:cxnSp>
              <p:nvCxnSpPr>
                <p:cNvPr id="21" name="Gerade Verbindung 20"/>
                <p:cNvCxnSpPr/>
                <p:nvPr userDrawn="1"/>
              </p:nvCxnSpPr>
              <p:spPr>
                <a:xfrm>
                  <a:off x="2268541" y="116631"/>
                  <a:ext cx="0" cy="6557872"/>
                </a:xfrm>
                <a:prstGeom prst="line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 Verbindung 23"/>
                <p:cNvCxnSpPr/>
                <p:nvPr userDrawn="1"/>
              </p:nvCxnSpPr>
              <p:spPr>
                <a:xfrm>
                  <a:off x="107359" y="116631"/>
                  <a:ext cx="0" cy="6557872"/>
                </a:xfrm>
                <a:prstGeom prst="line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Gerade Verbindung 24"/>
                <p:cNvCxnSpPr/>
                <p:nvPr userDrawn="1"/>
              </p:nvCxnSpPr>
              <p:spPr>
                <a:xfrm>
                  <a:off x="74575" y="154284"/>
                  <a:ext cx="2224129" cy="0"/>
                </a:xfrm>
                <a:prstGeom prst="line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 Verbindung 31"/>
                <p:cNvCxnSpPr/>
                <p:nvPr userDrawn="1"/>
              </p:nvCxnSpPr>
              <p:spPr>
                <a:xfrm>
                  <a:off x="78508" y="6632144"/>
                  <a:ext cx="2224129" cy="0"/>
                </a:xfrm>
                <a:prstGeom prst="line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Rechteck 3"/>
            <p:cNvSpPr/>
            <p:nvPr userDrawn="1"/>
          </p:nvSpPr>
          <p:spPr>
            <a:xfrm>
              <a:off x="-6345" y="640456"/>
              <a:ext cx="2808625" cy="144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-36512" y="6381557"/>
              <a:ext cx="2808625" cy="144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</p:grpSp>
      <p:pic>
        <p:nvPicPr>
          <p:cNvPr id="3080" name="Grafik 12" descr="Balken quer_0909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6407150"/>
            <a:ext cx="932338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Grafik 7" descr="Balken quer_0909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665163"/>
            <a:ext cx="932338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oliennummernplatzhalter 5"/>
          <p:cNvSpPr>
            <a:spLocks noGrp="1"/>
          </p:cNvSpPr>
          <p:nvPr/>
        </p:nvSpPr>
        <p:spPr>
          <a:xfrm>
            <a:off x="8010525" y="6499225"/>
            <a:ext cx="108585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BFAC765-E7E0-4550-800D-6DA04D55B814}" type="slidenum">
              <a:rPr lang="de-DE" b="1" smtClean="0">
                <a:solidFill>
                  <a:schemeClr val="tx2"/>
                </a:solidFill>
              </a:rPr>
              <a:pPr>
                <a:defRPr/>
              </a:pPr>
              <a:t>‹Nr.›</a:t>
            </a:fld>
            <a:endParaRPr lang="de-DE" b="1" dirty="0" smtClean="0">
              <a:solidFill>
                <a:schemeClr val="tx2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059113" y="127063"/>
            <a:ext cx="6086475" cy="246062"/>
          </a:xfrm>
          <a:prstGeom prst="rect">
            <a:avLst/>
          </a:prstGeom>
          <a:solidFill>
            <a:srgbClr val="003160"/>
          </a:solidFill>
          <a:effectLst>
            <a:outerShdw blurRad="50800" dist="114300" dir="9000000" algn="r" rotWithShape="0">
              <a:prstClr val="black">
                <a:alpha val="55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i="1" kern="1200" dirty="0" smtClean="0">
                <a:solidFill>
                  <a:srgbClr val="D6D6CB"/>
                </a:solidFill>
                <a:latin typeface="Calibri" pitchFamily="34" charset="0"/>
                <a:ea typeface="+mn-ea"/>
                <a:cs typeface="Arial" charset="0"/>
              </a:rPr>
              <a:t>Kooperationsverbund Münstermaifeld-</a:t>
            </a:r>
            <a:r>
              <a:rPr lang="de-DE" sz="1000" b="1" i="1" kern="1200" dirty="0" err="1" smtClean="0">
                <a:solidFill>
                  <a:srgbClr val="D6D6CB"/>
                </a:solidFill>
                <a:latin typeface="Calibri" pitchFamily="34" charset="0"/>
                <a:ea typeface="+mn-ea"/>
                <a:cs typeface="Arial" charset="0"/>
              </a:rPr>
              <a:t>Ochtendung</a:t>
            </a:r>
            <a:r>
              <a:rPr lang="de-DE" sz="1000" b="1" i="1" kern="1200" dirty="0" smtClean="0">
                <a:solidFill>
                  <a:srgbClr val="D6D6CB"/>
                </a:solidFill>
                <a:latin typeface="Calibri" pitchFamily="34" charset="0"/>
                <a:ea typeface="+mn-ea"/>
                <a:cs typeface="Arial" charset="0"/>
              </a:rPr>
              <a:t>-</a:t>
            </a:r>
            <a:r>
              <a:rPr lang="de-DE" sz="1000" b="1" i="1" kern="1200" dirty="0" err="1" smtClean="0">
                <a:solidFill>
                  <a:srgbClr val="D6D6CB"/>
                </a:solidFill>
                <a:latin typeface="Calibri" pitchFamily="34" charset="0"/>
                <a:ea typeface="+mn-ea"/>
                <a:cs typeface="Arial" charset="0"/>
              </a:rPr>
              <a:t>Polch</a:t>
            </a:r>
            <a:endParaRPr lang="de-DE" sz="1000" i="1" kern="1200" dirty="0">
              <a:solidFill>
                <a:schemeClr val="bg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897438" y="335126"/>
            <a:ext cx="4498975" cy="261610"/>
          </a:xfrm>
          <a:prstGeom prst="rect">
            <a:avLst/>
          </a:prstGeom>
          <a:solidFill>
            <a:srgbClr val="D6D6CB"/>
          </a:solidFill>
          <a:effectLst>
            <a:outerShdw blurRad="50800" dist="114300" dir="9000000" algn="r" rotWithShape="0">
              <a:prstClr val="black">
                <a:alpha val="55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i="1" dirty="0" smtClean="0">
                <a:solidFill>
                  <a:srgbClr val="003160"/>
                </a:solidFill>
                <a:latin typeface="+mn-lt"/>
                <a:cs typeface="+mn-cs"/>
              </a:rPr>
              <a:t>Erweitertes Bund-Länder-Programm „ländliche Zentren“</a:t>
            </a:r>
            <a:endParaRPr lang="de-DE" sz="1100" b="1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36" name="Gruppieren 30"/>
          <p:cNvGrpSpPr>
            <a:grpSpLocks/>
          </p:cNvGrpSpPr>
          <p:nvPr/>
        </p:nvGrpSpPr>
        <p:grpSpPr bwMode="auto">
          <a:xfrm>
            <a:off x="35496" y="6505575"/>
            <a:ext cx="7333839" cy="236538"/>
            <a:chOff x="395510" y="6366520"/>
            <a:chExt cx="7333284" cy="235975"/>
          </a:xfrm>
        </p:grpSpPr>
        <p:sp>
          <p:nvSpPr>
            <p:cNvPr id="38" name="Textfeld 2"/>
            <p:cNvSpPr txBox="1">
              <a:spLocks noChangeArrowheads="1"/>
            </p:cNvSpPr>
            <p:nvPr userDrawn="1"/>
          </p:nvSpPr>
          <p:spPr bwMode="auto">
            <a:xfrm>
              <a:off x="395510" y="6371663"/>
              <a:ext cx="13147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900" dirty="0"/>
                <a:t>Dipl.-Ing. Ingrid Schwarz</a:t>
              </a:r>
            </a:p>
          </p:txBody>
        </p:sp>
        <p:sp>
          <p:nvSpPr>
            <p:cNvPr id="39" name="Textfeld 14"/>
            <p:cNvSpPr txBox="1">
              <a:spLocks noChangeArrowheads="1"/>
            </p:cNvSpPr>
            <p:nvPr userDrawn="1"/>
          </p:nvSpPr>
          <p:spPr bwMode="auto">
            <a:xfrm>
              <a:off x="6875740" y="6367474"/>
              <a:ext cx="853054" cy="23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900" dirty="0" smtClean="0"/>
                <a:t>31. März.2015</a:t>
              </a:r>
              <a:endParaRPr lang="de-DE" altLang="de-DE" sz="900" dirty="0"/>
            </a:p>
          </p:txBody>
        </p:sp>
        <p:sp>
          <p:nvSpPr>
            <p:cNvPr id="40" name="Textfeld 15"/>
            <p:cNvSpPr txBox="1">
              <a:spLocks noChangeArrowheads="1"/>
            </p:cNvSpPr>
            <p:nvPr userDrawn="1"/>
          </p:nvSpPr>
          <p:spPr bwMode="auto">
            <a:xfrm>
              <a:off x="6083712" y="6366520"/>
              <a:ext cx="896331" cy="23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900" dirty="0" smtClean="0"/>
                <a:t>Vorstellung am</a:t>
              </a:r>
              <a:endParaRPr lang="de-DE" altLang="de-DE" sz="900" dirty="0"/>
            </a:p>
          </p:txBody>
        </p:sp>
      </p:grpSp>
      <p:grpSp>
        <p:nvGrpSpPr>
          <p:cNvPr id="53" name="Gruppieren 52"/>
          <p:cNvGrpSpPr>
            <a:grpSpLocks noChangeAspect="1"/>
          </p:cNvGrpSpPr>
          <p:nvPr/>
        </p:nvGrpSpPr>
        <p:grpSpPr>
          <a:xfrm>
            <a:off x="179512" y="154397"/>
            <a:ext cx="1512168" cy="504000"/>
            <a:chOff x="179512" y="154397"/>
            <a:chExt cx="1620179" cy="540000"/>
          </a:xfrm>
        </p:grpSpPr>
        <p:pic>
          <p:nvPicPr>
            <p:cNvPr id="54" name="Grafik 5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54397"/>
              <a:ext cx="507386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5" name="Grafik 5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159" y="179116"/>
              <a:ext cx="423532" cy="50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6" name="Grafik 55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01" y="188640"/>
              <a:ext cx="417020" cy="4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uppieren 1"/>
          <p:cNvGrpSpPr>
            <a:grpSpLocks/>
          </p:cNvGrpSpPr>
          <p:nvPr/>
        </p:nvGrpSpPr>
        <p:grpSpPr bwMode="auto">
          <a:xfrm>
            <a:off x="6588125" y="5945188"/>
            <a:ext cx="2555875" cy="436562"/>
            <a:chOff x="6588224" y="5949280"/>
            <a:chExt cx="2555775" cy="436233"/>
          </a:xfrm>
        </p:grpSpPr>
        <p:sp>
          <p:nvSpPr>
            <p:cNvPr id="7" name="Textfeld 6"/>
            <p:cNvSpPr txBox="1"/>
            <p:nvPr userDrawn="1"/>
          </p:nvSpPr>
          <p:spPr>
            <a:xfrm>
              <a:off x="6588224" y="5949280"/>
              <a:ext cx="2555775" cy="409266"/>
            </a:xfrm>
            <a:prstGeom prst="rect">
              <a:avLst/>
            </a:prstGeom>
            <a:solidFill>
              <a:srgbClr val="003160"/>
            </a:solidFill>
            <a:effectLst>
              <a:outerShdw blurRad="50800" dist="114300" dir="9000000" algn="r" rotWithShape="0">
                <a:prstClr val="black">
                  <a:alpha val="35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="1" i="1" dirty="0">
                  <a:solidFill>
                    <a:srgbClr val="003160"/>
                  </a:solidFill>
                  <a:latin typeface="Calibri"/>
                </a:rPr>
                <a:t>WSW &amp; Partner GmbH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00" i="1" dirty="0">
                <a:solidFill>
                  <a:srgbClr val="1F497D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11" name="Textfeld 10"/>
            <p:cNvSpPr txBox="1"/>
            <p:nvPr userDrawn="1"/>
          </p:nvSpPr>
          <p:spPr>
            <a:xfrm>
              <a:off x="7451790" y="6153913"/>
              <a:ext cx="1692209" cy="231600"/>
            </a:xfrm>
            <a:prstGeom prst="rect">
              <a:avLst/>
            </a:prstGeom>
            <a:solidFill>
              <a:srgbClr val="D6D6CB"/>
            </a:solidFill>
            <a:effectLst>
              <a:outerShdw blurRad="50800" dist="114300" dir="9000000" algn="r" rotWithShape="0">
                <a:prstClr val="black">
                  <a:alpha val="35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b="1" i="1" dirty="0">
                  <a:solidFill>
                    <a:srgbClr val="003160"/>
                  </a:solidFill>
                  <a:latin typeface="Calibri"/>
                </a:rPr>
                <a:t>Wer Pläne hat, plant mit uns.</a:t>
              </a:r>
            </a:p>
          </p:txBody>
        </p:sp>
      </p:grpSp>
      <p:pic>
        <p:nvPicPr>
          <p:cNvPr id="2053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003925"/>
            <a:ext cx="7191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fik 12" descr="Balken quer_0909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6407150"/>
            <a:ext cx="932338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fik 7" descr="Balken quer_0909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665163"/>
            <a:ext cx="932338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liennummernplatzhalter 5"/>
          <p:cNvSpPr>
            <a:spLocks noGrp="1"/>
          </p:cNvSpPr>
          <p:nvPr/>
        </p:nvSpPr>
        <p:spPr>
          <a:xfrm>
            <a:off x="7705725" y="6510338"/>
            <a:ext cx="1438275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FDD26DF-BC10-49D6-B6EF-FC6103187542}" type="slidenum">
              <a:rPr lang="de-DE" b="1" smtClean="0">
                <a:solidFill>
                  <a:srgbClr val="1F497D"/>
                </a:solidFill>
              </a:rPr>
              <a:pPr>
                <a:defRPr/>
              </a:pPr>
              <a:t>‹Nr.›</a:t>
            </a:fld>
            <a:endParaRPr lang="de-DE" b="1" dirty="0" smtClean="0">
              <a:solidFill>
                <a:srgbClr val="1F497D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059113" y="127063"/>
            <a:ext cx="6086475" cy="246062"/>
          </a:xfrm>
          <a:prstGeom prst="rect">
            <a:avLst/>
          </a:prstGeom>
          <a:solidFill>
            <a:srgbClr val="003160"/>
          </a:solidFill>
          <a:effectLst>
            <a:outerShdw blurRad="50800" dist="114300" dir="9000000" algn="r" rotWithShape="0">
              <a:prstClr val="black">
                <a:alpha val="55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i="1" dirty="0" smtClean="0">
                <a:solidFill>
                  <a:srgbClr val="D6D6CB"/>
                </a:solidFill>
              </a:rPr>
              <a:t>Kooperationsverbund Münstermaifeld-</a:t>
            </a:r>
            <a:r>
              <a:rPr lang="de-DE" sz="1000" b="1" i="1" dirty="0" err="1" smtClean="0">
                <a:solidFill>
                  <a:srgbClr val="D6D6CB"/>
                </a:solidFill>
              </a:rPr>
              <a:t>Ochtendung</a:t>
            </a:r>
            <a:r>
              <a:rPr lang="de-DE" sz="1000" b="1" i="1" dirty="0" smtClean="0">
                <a:solidFill>
                  <a:srgbClr val="D6D6CB"/>
                </a:solidFill>
              </a:rPr>
              <a:t>-</a:t>
            </a:r>
            <a:r>
              <a:rPr lang="de-DE" sz="1000" b="1" i="1" dirty="0" err="1" smtClean="0">
                <a:solidFill>
                  <a:srgbClr val="D6D6CB"/>
                </a:solidFill>
              </a:rPr>
              <a:t>Polch</a:t>
            </a:r>
            <a:endParaRPr lang="de-DE" sz="1000" i="1" dirty="0">
              <a:solidFill>
                <a:prstClr val="white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897438" y="335126"/>
            <a:ext cx="4498975" cy="261610"/>
          </a:xfrm>
          <a:prstGeom prst="rect">
            <a:avLst/>
          </a:prstGeom>
          <a:solidFill>
            <a:srgbClr val="D6D6CB"/>
          </a:solidFill>
          <a:effectLst>
            <a:outerShdw blurRad="50800" dist="114300" dir="9000000" algn="r" rotWithShape="0">
              <a:prstClr val="black">
                <a:alpha val="55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i="1" dirty="0" smtClean="0">
                <a:solidFill>
                  <a:srgbClr val="003160"/>
                </a:solidFill>
                <a:latin typeface="Calibri"/>
              </a:rPr>
              <a:t>Erweitertes Bund-Länder-Programm „ländliche Zentren“</a:t>
            </a:r>
            <a:endParaRPr lang="de-DE" sz="1100" b="1" i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179512" y="154397"/>
            <a:ext cx="1512168" cy="504000"/>
            <a:chOff x="179512" y="154397"/>
            <a:chExt cx="1620179" cy="540000"/>
          </a:xfrm>
        </p:grpSpPr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54397"/>
              <a:ext cx="507386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159" y="179116"/>
              <a:ext cx="423532" cy="50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01" y="188640"/>
              <a:ext cx="417020" cy="4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0" name="Gruppieren 30"/>
          <p:cNvGrpSpPr>
            <a:grpSpLocks/>
          </p:cNvGrpSpPr>
          <p:nvPr userDrawn="1"/>
        </p:nvGrpSpPr>
        <p:grpSpPr bwMode="auto">
          <a:xfrm>
            <a:off x="35496" y="6581588"/>
            <a:ext cx="1593621" cy="231788"/>
            <a:chOff x="6083712" y="6366520"/>
            <a:chExt cx="1593502" cy="231236"/>
          </a:xfrm>
        </p:grpSpPr>
        <p:sp>
          <p:nvSpPr>
            <p:cNvPr id="24" name="Textfeld 14"/>
            <p:cNvSpPr txBox="1">
              <a:spLocks noChangeArrowheads="1"/>
            </p:cNvSpPr>
            <p:nvPr userDrawn="1"/>
          </p:nvSpPr>
          <p:spPr bwMode="auto">
            <a:xfrm>
              <a:off x="6875740" y="6367474"/>
              <a:ext cx="801474" cy="23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900" dirty="0" smtClean="0"/>
                <a:t>01. Juni 2015</a:t>
              </a:r>
              <a:endParaRPr lang="de-DE" altLang="de-DE" sz="900" dirty="0"/>
            </a:p>
          </p:txBody>
        </p:sp>
        <p:sp>
          <p:nvSpPr>
            <p:cNvPr id="25" name="Textfeld 15"/>
            <p:cNvSpPr txBox="1">
              <a:spLocks noChangeArrowheads="1"/>
            </p:cNvSpPr>
            <p:nvPr userDrawn="1"/>
          </p:nvSpPr>
          <p:spPr bwMode="auto">
            <a:xfrm>
              <a:off x="6083712" y="6366520"/>
              <a:ext cx="896331" cy="23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900" dirty="0" smtClean="0"/>
                <a:t>Vorstellung am</a:t>
              </a:r>
              <a:endParaRPr lang="de-DE" altLang="de-D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715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uppieren 1"/>
          <p:cNvGrpSpPr>
            <a:grpSpLocks/>
          </p:cNvGrpSpPr>
          <p:nvPr/>
        </p:nvGrpSpPr>
        <p:grpSpPr bwMode="auto">
          <a:xfrm>
            <a:off x="6588125" y="5945188"/>
            <a:ext cx="2555875" cy="436562"/>
            <a:chOff x="6588224" y="5949280"/>
            <a:chExt cx="2555775" cy="436233"/>
          </a:xfrm>
        </p:grpSpPr>
        <p:sp>
          <p:nvSpPr>
            <p:cNvPr id="7" name="Textfeld 6"/>
            <p:cNvSpPr txBox="1"/>
            <p:nvPr userDrawn="1"/>
          </p:nvSpPr>
          <p:spPr>
            <a:xfrm>
              <a:off x="6588224" y="5949280"/>
              <a:ext cx="2555775" cy="409266"/>
            </a:xfrm>
            <a:prstGeom prst="rect">
              <a:avLst/>
            </a:prstGeom>
            <a:solidFill>
              <a:srgbClr val="003160"/>
            </a:solidFill>
            <a:effectLst>
              <a:outerShdw blurRad="50800" dist="114300" dir="9000000" algn="r" rotWithShape="0">
                <a:prstClr val="black">
                  <a:alpha val="35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="1" i="1" dirty="0">
                  <a:solidFill>
                    <a:srgbClr val="003160"/>
                  </a:solidFill>
                  <a:latin typeface="Calibri"/>
                </a:rPr>
                <a:t>WSW &amp; Partner GmbH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00" i="1" dirty="0">
                <a:solidFill>
                  <a:srgbClr val="1F497D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11" name="Textfeld 10"/>
            <p:cNvSpPr txBox="1"/>
            <p:nvPr userDrawn="1"/>
          </p:nvSpPr>
          <p:spPr>
            <a:xfrm>
              <a:off x="7451790" y="6153913"/>
              <a:ext cx="1692209" cy="231600"/>
            </a:xfrm>
            <a:prstGeom prst="rect">
              <a:avLst/>
            </a:prstGeom>
            <a:solidFill>
              <a:srgbClr val="D6D6CB"/>
            </a:solidFill>
            <a:effectLst>
              <a:outerShdw blurRad="50800" dist="114300" dir="9000000" algn="r" rotWithShape="0">
                <a:prstClr val="black">
                  <a:alpha val="35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b="1" i="1" dirty="0">
                  <a:solidFill>
                    <a:srgbClr val="003160"/>
                  </a:solidFill>
                  <a:latin typeface="Calibri"/>
                </a:rPr>
                <a:t>Wer Pläne hat, plant mit uns.</a:t>
              </a:r>
            </a:p>
          </p:txBody>
        </p:sp>
      </p:grpSp>
      <p:pic>
        <p:nvPicPr>
          <p:cNvPr id="2053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003925"/>
            <a:ext cx="7191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fik 12" descr="Balken quer_0909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6407150"/>
            <a:ext cx="932338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fik 7" descr="Balken quer_0909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665163"/>
            <a:ext cx="932338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liennummernplatzhalter 5"/>
          <p:cNvSpPr>
            <a:spLocks noGrp="1"/>
          </p:cNvSpPr>
          <p:nvPr/>
        </p:nvSpPr>
        <p:spPr>
          <a:xfrm>
            <a:off x="7705725" y="6510338"/>
            <a:ext cx="1438275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FDD26DF-BC10-49D6-B6EF-FC6103187542}" type="slidenum">
              <a:rPr lang="de-DE" b="1" smtClean="0">
                <a:solidFill>
                  <a:srgbClr val="1F497D"/>
                </a:solidFill>
              </a:rPr>
              <a:pPr>
                <a:defRPr/>
              </a:pPr>
              <a:t>‹Nr.›</a:t>
            </a:fld>
            <a:endParaRPr lang="de-DE" b="1" dirty="0" smtClean="0">
              <a:solidFill>
                <a:srgbClr val="1F497D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059113" y="127063"/>
            <a:ext cx="6086475" cy="246062"/>
          </a:xfrm>
          <a:prstGeom prst="rect">
            <a:avLst/>
          </a:prstGeom>
          <a:solidFill>
            <a:srgbClr val="003160"/>
          </a:solidFill>
          <a:effectLst>
            <a:outerShdw blurRad="50800" dist="114300" dir="9000000" algn="r" rotWithShape="0">
              <a:prstClr val="black">
                <a:alpha val="55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i="1" dirty="0" smtClean="0">
                <a:solidFill>
                  <a:srgbClr val="D6D6CB"/>
                </a:solidFill>
              </a:rPr>
              <a:t>Kooperationsverbund Münstermaifeld-</a:t>
            </a:r>
            <a:r>
              <a:rPr lang="de-DE" sz="1000" b="1" i="1" dirty="0" err="1" smtClean="0">
                <a:solidFill>
                  <a:srgbClr val="D6D6CB"/>
                </a:solidFill>
              </a:rPr>
              <a:t>Ochtendung</a:t>
            </a:r>
            <a:r>
              <a:rPr lang="de-DE" sz="1000" b="1" i="1" dirty="0" smtClean="0">
                <a:solidFill>
                  <a:srgbClr val="D6D6CB"/>
                </a:solidFill>
              </a:rPr>
              <a:t>-</a:t>
            </a:r>
            <a:r>
              <a:rPr lang="de-DE" sz="1000" b="1" i="1" dirty="0" err="1" smtClean="0">
                <a:solidFill>
                  <a:srgbClr val="D6D6CB"/>
                </a:solidFill>
              </a:rPr>
              <a:t>Polch</a:t>
            </a:r>
            <a:endParaRPr lang="de-DE" sz="1000" i="1" dirty="0">
              <a:solidFill>
                <a:prstClr val="white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897438" y="335126"/>
            <a:ext cx="4498975" cy="261610"/>
          </a:xfrm>
          <a:prstGeom prst="rect">
            <a:avLst/>
          </a:prstGeom>
          <a:solidFill>
            <a:srgbClr val="D6D6CB"/>
          </a:solidFill>
          <a:effectLst>
            <a:outerShdw blurRad="50800" dist="114300" dir="9000000" algn="r" rotWithShape="0">
              <a:prstClr val="black">
                <a:alpha val="55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i="1" dirty="0" smtClean="0">
                <a:solidFill>
                  <a:srgbClr val="003160"/>
                </a:solidFill>
                <a:latin typeface="Calibri"/>
              </a:rPr>
              <a:t>Erweitertes Bund-Länder-Programm „ländliche Zentren“</a:t>
            </a:r>
            <a:endParaRPr lang="de-DE" sz="1100" b="1" i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179512" y="154397"/>
            <a:ext cx="1512168" cy="504000"/>
            <a:chOff x="179512" y="154397"/>
            <a:chExt cx="1620179" cy="540000"/>
          </a:xfrm>
        </p:grpSpPr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54397"/>
              <a:ext cx="507386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159" y="179116"/>
              <a:ext cx="423532" cy="50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01" y="188640"/>
              <a:ext cx="417020" cy="4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4" name="Gruppieren 30"/>
          <p:cNvGrpSpPr>
            <a:grpSpLocks/>
          </p:cNvGrpSpPr>
          <p:nvPr userDrawn="1"/>
        </p:nvGrpSpPr>
        <p:grpSpPr bwMode="auto">
          <a:xfrm>
            <a:off x="35496" y="6581588"/>
            <a:ext cx="1593621" cy="231788"/>
            <a:chOff x="6083712" y="6366520"/>
            <a:chExt cx="1593502" cy="231236"/>
          </a:xfrm>
        </p:grpSpPr>
        <p:sp>
          <p:nvSpPr>
            <p:cNvPr id="25" name="Textfeld 14"/>
            <p:cNvSpPr txBox="1">
              <a:spLocks noChangeArrowheads="1"/>
            </p:cNvSpPr>
            <p:nvPr userDrawn="1"/>
          </p:nvSpPr>
          <p:spPr bwMode="auto">
            <a:xfrm>
              <a:off x="6875740" y="6367474"/>
              <a:ext cx="801474" cy="23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900" dirty="0" smtClean="0"/>
                <a:t>01. Juni 2015</a:t>
              </a:r>
              <a:endParaRPr lang="de-DE" altLang="de-DE" sz="900" dirty="0"/>
            </a:p>
          </p:txBody>
        </p:sp>
        <p:sp>
          <p:nvSpPr>
            <p:cNvPr id="26" name="Textfeld 15"/>
            <p:cNvSpPr txBox="1">
              <a:spLocks noChangeArrowheads="1"/>
            </p:cNvSpPr>
            <p:nvPr userDrawn="1"/>
          </p:nvSpPr>
          <p:spPr bwMode="auto">
            <a:xfrm>
              <a:off x="6083712" y="6366520"/>
              <a:ext cx="896331" cy="23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900" dirty="0" smtClean="0"/>
                <a:t>Vorstellung am</a:t>
              </a:r>
              <a:endParaRPr lang="de-DE" altLang="de-D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892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uppieren 1"/>
          <p:cNvGrpSpPr>
            <a:grpSpLocks/>
          </p:cNvGrpSpPr>
          <p:nvPr/>
        </p:nvGrpSpPr>
        <p:grpSpPr bwMode="auto">
          <a:xfrm>
            <a:off x="6588125" y="5945188"/>
            <a:ext cx="2555875" cy="436562"/>
            <a:chOff x="6588224" y="5949280"/>
            <a:chExt cx="2555775" cy="436233"/>
          </a:xfrm>
        </p:grpSpPr>
        <p:sp>
          <p:nvSpPr>
            <p:cNvPr id="7" name="Textfeld 6"/>
            <p:cNvSpPr txBox="1"/>
            <p:nvPr userDrawn="1"/>
          </p:nvSpPr>
          <p:spPr>
            <a:xfrm>
              <a:off x="6588224" y="5949280"/>
              <a:ext cx="2555775" cy="409266"/>
            </a:xfrm>
            <a:prstGeom prst="rect">
              <a:avLst/>
            </a:prstGeom>
            <a:solidFill>
              <a:srgbClr val="003160"/>
            </a:solidFill>
            <a:effectLst>
              <a:outerShdw blurRad="50800" dist="114300" dir="9000000" algn="r" rotWithShape="0">
                <a:prstClr val="black">
                  <a:alpha val="35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="1" i="1" dirty="0">
                  <a:solidFill>
                    <a:srgbClr val="003160"/>
                  </a:solidFill>
                  <a:latin typeface="Calibri"/>
                </a:rPr>
                <a:t>WSW &amp; Partner GmbH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00" i="1" dirty="0">
                <a:solidFill>
                  <a:srgbClr val="1F497D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11" name="Textfeld 10"/>
            <p:cNvSpPr txBox="1"/>
            <p:nvPr userDrawn="1"/>
          </p:nvSpPr>
          <p:spPr>
            <a:xfrm>
              <a:off x="7451790" y="6153913"/>
              <a:ext cx="1692209" cy="231600"/>
            </a:xfrm>
            <a:prstGeom prst="rect">
              <a:avLst/>
            </a:prstGeom>
            <a:solidFill>
              <a:srgbClr val="D6D6CB"/>
            </a:solidFill>
            <a:effectLst>
              <a:outerShdw blurRad="50800" dist="114300" dir="9000000" algn="r" rotWithShape="0">
                <a:prstClr val="black">
                  <a:alpha val="35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b="1" i="1" dirty="0">
                  <a:solidFill>
                    <a:srgbClr val="003160"/>
                  </a:solidFill>
                  <a:latin typeface="Calibri"/>
                </a:rPr>
                <a:t>Wer Pläne hat, plant mit uns.</a:t>
              </a:r>
            </a:p>
          </p:txBody>
        </p:sp>
      </p:grpSp>
      <p:pic>
        <p:nvPicPr>
          <p:cNvPr id="2053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003925"/>
            <a:ext cx="7191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fik 12" descr="Balken quer_0909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6407150"/>
            <a:ext cx="932338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fik 7" descr="Balken quer_0909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665163"/>
            <a:ext cx="932338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liennummernplatzhalter 5"/>
          <p:cNvSpPr>
            <a:spLocks noGrp="1"/>
          </p:cNvSpPr>
          <p:nvPr/>
        </p:nvSpPr>
        <p:spPr>
          <a:xfrm>
            <a:off x="7705725" y="6510338"/>
            <a:ext cx="1438275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FDD26DF-BC10-49D6-B6EF-FC6103187542}" type="slidenum">
              <a:rPr lang="de-DE" b="1" smtClean="0">
                <a:solidFill>
                  <a:srgbClr val="1F497D"/>
                </a:solidFill>
              </a:rPr>
              <a:pPr>
                <a:defRPr/>
              </a:pPr>
              <a:t>‹Nr.›</a:t>
            </a:fld>
            <a:endParaRPr lang="de-DE" b="1" dirty="0" smtClean="0">
              <a:solidFill>
                <a:srgbClr val="1F497D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059113" y="127063"/>
            <a:ext cx="6086475" cy="246062"/>
          </a:xfrm>
          <a:prstGeom prst="rect">
            <a:avLst/>
          </a:prstGeom>
          <a:solidFill>
            <a:srgbClr val="003160"/>
          </a:solidFill>
          <a:effectLst>
            <a:outerShdw blurRad="50800" dist="114300" dir="9000000" algn="r" rotWithShape="0">
              <a:prstClr val="black">
                <a:alpha val="55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i="1" dirty="0" smtClean="0">
                <a:solidFill>
                  <a:srgbClr val="D6D6CB"/>
                </a:solidFill>
              </a:rPr>
              <a:t>Kooperationsverbund Münstermaifeld-</a:t>
            </a:r>
            <a:r>
              <a:rPr lang="de-DE" sz="1000" b="1" i="1" dirty="0" err="1" smtClean="0">
                <a:solidFill>
                  <a:srgbClr val="D6D6CB"/>
                </a:solidFill>
              </a:rPr>
              <a:t>Ochtendung</a:t>
            </a:r>
            <a:r>
              <a:rPr lang="de-DE" sz="1000" b="1" i="1" dirty="0" smtClean="0">
                <a:solidFill>
                  <a:srgbClr val="D6D6CB"/>
                </a:solidFill>
              </a:rPr>
              <a:t>-</a:t>
            </a:r>
            <a:r>
              <a:rPr lang="de-DE" sz="1000" b="1" i="1" dirty="0" err="1" smtClean="0">
                <a:solidFill>
                  <a:srgbClr val="D6D6CB"/>
                </a:solidFill>
              </a:rPr>
              <a:t>Polch</a:t>
            </a:r>
            <a:endParaRPr lang="de-DE" sz="1000" i="1" dirty="0">
              <a:solidFill>
                <a:prstClr val="white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897438" y="335126"/>
            <a:ext cx="4498975" cy="261610"/>
          </a:xfrm>
          <a:prstGeom prst="rect">
            <a:avLst/>
          </a:prstGeom>
          <a:solidFill>
            <a:srgbClr val="D6D6CB"/>
          </a:solidFill>
          <a:effectLst>
            <a:outerShdw blurRad="50800" dist="114300" dir="9000000" algn="r" rotWithShape="0">
              <a:prstClr val="black">
                <a:alpha val="55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i="1" dirty="0" smtClean="0">
                <a:solidFill>
                  <a:srgbClr val="003160"/>
                </a:solidFill>
                <a:latin typeface="Calibri"/>
              </a:rPr>
              <a:t>Erweitertes Bund-Länder-Programm „ländliche Zentren“</a:t>
            </a:r>
            <a:endParaRPr lang="de-DE" sz="1100" b="1" i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9" name="Gruppieren 30"/>
          <p:cNvGrpSpPr>
            <a:grpSpLocks/>
          </p:cNvGrpSpPr>
          <p:nvPr/>
        </p:nvGrpSpPr>
        <p:grpSpPr bwMode="auto">
          <a:xfrm>
            <a:off x="5724116" y="6505583"/>
            <a:ext cx="1641999" cy="231788"/>
            <a:chOff x="6083712" y="6366520"/>
            <a:chExt cx="1641878" cy="231236"/>
          </a:xfrm>
        </p:grpSpPr>
        <p:sp>
          <p:nvSpPr>
            <p:cNvPr id="21" name="Textfeld 14"/>
            <p:cNvSpPr txBox="1">
              <a:spLocks noChangeArrowheads="1"/>
            </p:cNvSpPr>
            <p:nvPr userDrawn="1"/>
          </p:nvSpPr>
          <p:spPr bwMode="auto">
            <a:xfrm>
              <a:off x="6875740" y="6367474"/>
              <a:ext cx="849850" cy="23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900" dirty="0" smtClean="0">
                  <a:solidFill>
                    <a:prstClr val="black"/>
                  </a:solidFill>
                </a:rPr>
                <a:t>31. März 2015</a:t>
              </a:r>
              <a:endParaRPr lang="de-DE" altLang="de-DE" sz="9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feld 15"/>
            <p:cNvSpPr txBox="1">
              <a:spLocks noChangeArrowheads="1"/>
            </p:cNvSpPr>
            <p:nvPr userDrawn="1"/>
          </p:nvSpPr>
          <p:spPr bwMode="auto">
            <a:xfrm>
              <a:off x="6083712" y="6366520"/>
              <a:ext cx="896331" cy="23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900" dirty="0" smtClean="0">
                  <a:solidFill>
                    <a:prstClr val="black"/>
                  </a:solidFill>
                </a:rPr>
                <a:t>Vorstellung am</a:t>
              </a:r>
              <a:endParaRPr lang="de-DE" altLang="de-DE" sz="9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179512" y="154397"/>
            <a:ext cx="1512168" cy="504000"/>
            <a:chOff x="179512" y="154397"/>
            <a:chExt cx="1620179" cy="540000"/>
          </a:xfrm>
        </p:grpSpPr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54397"/>
              <a:ext cx="507386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159" y="179116"/>
              <a:ext cx="423532" cy="50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01" y="188640"/>
              <a:ext cx="417020" cy="4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0" name="Gruppieren 30"/>
          <p:cNvGrpSpPr>
            <a:grpSpLocks/>
          </p:cNvGrpSpPr>
          <p:nvPr userDrawn="1"/>
        </p:nvGrpSpPr>
        <p:grpSpPr bwMode="auto">
          <a:xfrm>
            <a:off x="35496" y="6581588"/>
            <a:ext cx="1593621" cy="231788"/>
            <a:chOff x="6083712" y="6366520"/>
            <a:chExt cx="1593502" cy="231236"/>
          </a:xfrm>
        </p:grpSpPr>
        <p:sp>
          <p:nvSpPr>
            <p:cNvPr id="24" name="Textfeld 14"/>
            <p:cNvSpPr txBox="1">
              <a:spLocks noChangeArrowheads="1"/>
            </p:cNvSpPr>
            <p:nvPr userDrawn="1"/>
          </p:nvSpPr>
          <p:spPr bwMode="auto">
            <a:xfrm>
              <a:off x="6875740" y="6367474"/>
              <a:ext cx="801474" cy="23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900" dirty="0" smtClean="0"/>
                <a:t>01. Juni 2015</a:t>
              </a:r>
              <a:endParaRPr lang="de-DE" altLang="de-DE" sz="900" dirty="0"/>
            </a:p>
          </p:txBody>
        </p:sp>
        <p:sp>
          <p:nvSpPr>
            <p:cNvPr id="25" name="Textfeld 15"/>
            <p:cNvSpPr txBox="1">
              <a:spLocks noChangeArrowheads="1"/>
            </p:cNvSpPr>
            <p:nvPr userDrawn="1"/>
          </p:nvSpPr>
          <p:spPr bwMode="auto">
            <a:xfrm>
              <a:off x="6083712" y="6366520"/>
              <a:ext cx="896331" cy="23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900" dirty="0" smtClean="0"/>
                <a:t>Vorstellung am</a:t>
              </a:r>
              <a:endParaRPr lang="de-DE" altLang="de-D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322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uppieren 1"/>
          <p:cNvGrpSpPr>
            <a:grpSpLocks/>
          </p:cNvGrpSpPr>
          <p:nvPr/>
        </p:nvGrpSpPr>
        <p:grpSpPr bwMode="auto">
          <a:xfrm>
            <a:off x="6588125" y="5945188"/>
            <a:ext cx="2555875" cy="436562"/>
            <a:chOff x="6588224" y="5949280"/>
            <a:chExt cx="2555775" cy="436233"/>
          </a:xfrm>
        </p:grpSpPr>
        <p:sp>
          <p:nvSpPr>
            <p:cNvPr id="7" name="Textfeld 6"/>
            <p:cNvSpPr txBox="1"/>
            <p:nvPr userDrawn="1"/>
          </p:nvSpPr>
          <p:spPr>
            <a:xfrm>
              <a:off x="6588224" y="5949280"/>
              <a:ext cx="2555775" cy="409266"/>
            </a:xfrm>
            <a:prstGeom prst="rect">
              <a:avLst/>
            </a:prstGeom>
            <a:solidFill>
              <a:srgbClr val="003160"/>
            </a:solidFill>
            <a:effectLst>
              <a:outerShdw blurRad="50800" dist="114300" dir="9000000" algn="r" rotWithShape="0">
                <a:prstClr val="black">
                  <a:alpha val="35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="1" i="1" dirty="0">
                  <a:solidFill>
                    <a:srgbClr val="003160"/>
                  </a:solidFill>
                  <a:latin typeface="Calibri"/>
                </a:rPr>
                <a:t>WSW &amp; Partner GmbH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00" i="1" dirty="0">
                <a:solidFill>
                  <a:srgbClr val="1F497D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11" name="Textfeld 10"/>
            <p:cNvSpPr txBox="1"/>
            <p:nvPr userDrawn="1"/>
          </p:nvSpPr>
          <p:spPr>
            <a:xfrm>
              <a:off x="7451790" y="6153913"/>
              <a:ext cx="1692209" cy="231600"/>
            </a:xfrm>
            <a:prstGeom prst="rect">
              <a:avLst/>
            </a:prstGeom>
            <a:solidFill>
              <a:srgbClr val="D6D6CB"/>
            </a:solidFill>
            <a:effectLst>
              <a:outerShdw blurRad="50800" dist="114300" dir="9000000" algn="r" rotWithShape="0">
                <a:prstClr val="black">
                  <a:alpha val="35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b="1" i="1" dirty="0">
                  <a:solidFill>
                    <a:srgbClr val="003160"/>
                  </a:solidFill>
                  <a:latin typeface="Calibri"/>
                </a:rPr>
                <a:t>Wer Pläne hat, plant mit uns.</a:t>
              </a:r>
            </a:p>
          </p:txBody>
        </p:sp>
      </p:grpSp>
      <p:pic>
        <p:nvPicPr>
          <p:cNvPr id="2053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003925"/>
            <a:ext cx="7191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fik 12" descr="Balken quer_0909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6407150"/>
            <a:ext cx="932338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fik 7" descr="Balken quer_0909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665163"/>
            <a:ext cx="932338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liennummernplatzhalter 5"/>
          <p:cNvSpPr>
            <a:spLocks noGrp="1"/>
          </p:cNvSpPr>
          <p:nvPr/>
        </p:nvSpPr>
        <p:spPr>
          <a:xfrm>
            <a:off x="7705725" y="6510338"/>
            <a:ext cx="1438275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FDD26DF-BC10-49D6-B6EF-FC6103187542}" type="slidenum">
              <a:rPr lang="de-DE" b="1" smtClean="0">
                <a:solidFill>
                  <a:srgbClr val="1F497D"/>
                </a:solidFill>
              </a:rPr>
              <a:pPr>
                <a:defRPr/>
              </a:pPr>
              <a:t>‹Nr.›</a:t>
            </a:fld>
            <a:endParaRPr lang="de-DE" b="1" dirty="0" smtClean="0">
              <a:solidFill>
                <a:srgbClr val="1F497D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059113" y="127063"/>
            <a:ext cx="6086475" cy="246062"/>
          </a:xfrm>
          <a:prstGeom prst="rect">
            <a:avLst/>
          </a:prstGeom>
          <a:solidFill>
            <a:srgbClr val="003160"/>
          </a:solidFill>
          <a:effectLst>
            <a:outerShdw blurRad="50800" dist="114300" dir="9000000" algn="r" rotWithShape="0">
              <a:prstClr val="black">
                <a:alpha val="55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i="1" dirty="0" smtClean="0">
                <a:solidFill>
                  <a:srgbClr val="D6D6CB"/>
                </a:solidFill>
              </a:rPr>
              <a:t>Kooperationsverbund Münstermaifeld-</a:t>
            </a:r>
            <a:r>
              <a:rPr lang="de-DE" sz="1000" b="1" i="1" dirty="0" err="1" smtClean="0">
                <a:solidFill>
                  <a:srgbClr val="D6D6CB"/>
                </a:solidFill>
              </a:rPr>
              <a:t>Ochtendung</a:t>
            </a:r>
            <a:r>
              <a:rPr lang="de-DE" sz="1000" b="1" i="1" dirty="0" smtClean="0">
                <a:solidFill>
                  <a:srgbClr val="D6D6CB"/>
                </a:solidFill>
              </a:rPr>
              <a:t>-</a:t>
            </a:r>
            <a:r>
              <a:rPr lang="de-DE" sz="1000" b="1" i="1" dirty="0" err="1" smtClean="0">
                <a:solidFill>
                  <a:srgbClr val="D6D6CB"/>
                </a:solidFill>
              </a:rPr>
              <a:t>Polch</a:t>
            </a:r>
            <a:endParaRPr lang="de-DE" sz="1000" i="1" dirty="0">
              <a:solidFill>
                <a:prstClr val="white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897438" y="335126"/>
            <a:ext cx="4498975" cy="261610"/>
          </a:xfrm>
          <a:prstGeom prst="rect">
            <a:avLst/>
          </a:prstGeom>
          <a:solidFill>
            <a:srgbClr val="D6D6CB"/>
          </a:solidFill>
          <a:effectLst>
            <a:outerShdw blurRad="50800" dist="114300" dir="9000000" algn="r" rotWithShape="0">
              <a:prstClr val="black">
                <a:alpha val="55000"/>
              </a:prstClr>
            </a:outerShdw>
          </a:effec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i="1" dirty="0" smtClean="0">
                <a:solidFill>
                  <a:srgbClr val="003160"/>
                </a:solidFill>
                <a:latin typeface="Calibri"/>
              </a:rPr>
              <a:t>Erweitertes Bund-Länder-Programm „ländliche Zentren“</a:t>
            </a:r>
            <a:endParaRPr lang="de-DE" sz="1100" b="1" i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179512" y="154397"/>
            <a:ext cx="1512168" cy="504000"/>
            <a:chOff x="179512" y="154397"/>
            <a:chExt cx="1620179" cy="540000"/>
          </a:xfrm>
        </p:grpSpPr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54397"/>
              <a:ext cx="507386" cy="5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159" y="179116"/>
              <a:ext cx="423532" cy="50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01" y="188640"/>
              <a:ext cx="417020" cy="46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4" name="Gruppieren 30"/>
          <p:cNvGrpSpPr>
            <a:grpSpLocks/>
          </p:cNvGrpSpPr>
          <p:nvPr userDrawn="1"/>
        </p:nvGrpSpPr>
        <p:grpSpPr bwMode="auto">
          <a:xfrm>
            <a:off x="35496" y="6581588"/>
            <a:ext cx="1593621" cy="231788"/>
            <a:chOff x="6083712" y="6366520"/>
            <a:chExt cx="1593502" cy="231236"/>
          </a:xfrm>
        </p:grpSpPr>
        <p:sp>
          <p:nvSpPr>
            <p:cNvPr id="25" name="Textfeld 14"/>
            <p:cNvSpPr txBox="1">
              <a:spLocks noChangeArrowheads="1"/>
            </p:cNvSpPr>
            <p:nvPr userDrawn="1"/>
          </p:nvSpPr>
          <p:spPr bwMode="auto">
            <a:xfrm>
              <a:off x="6875740" y="6367474"/>
              <a:ext cx="801474" cy="23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900" dirty="0" smtClean="0"/>
                <a:t>01. Juni 2015</a:t>
              </a:r>
              <a:endParaRPr lang="de-DE" altLang="de-DE" sz="900" dirty="0"/>
            </a:p>
          </p:txBody>
        </p:sp>
        <p:sp>
          <p:nvSpPr>
            <p:cNvPr id="26" name="Textfeld 15"/>
            <p:cNvSpPr txBox="1">
              <a:spLocks noChangeArrowheads="1"/>
            </p:cNvSpPr>
            <p:nvPr userDrawn="1"/>
          </p:nvSpPr>
          <p:spPr bwMode="auto">
            <a:xfrm>
              <a:off x="6083712" y="6366520"/>
              <a:ext cx="896331" cy="23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de-DE" sz="900" dirty="0" smtClean="0"/>
                <a:t>Vorstellung am</a:t>
              </a:r>
              <a:endParaRPr lang="de-DE" altLang="de-D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778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7176"/>
          <p:cNvSpPr txBox="1">
            <a:spLocks noChangeArrowheads="1"/>
          </p:cNvSpPr>
          <p:nvPr/>
        </p:nvSpPr>
        <p:spPr bwMode="auto">
          <a:xfrm>
            <a:off x="2267842" y="908720"/>
            <a:ext cx="6624638" cy="1223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ts val="0"/>
              </a:spcBef>
            </a:pPr>
            <a:r>
              <a:rPr lang="de-DE" altLang="de-DE" sz="2100" b="1" i="1" dirty="0" smtClean="0">
                <a:solidFill>
                  <a:srgbClr val="003160"/>
                </a:solidFill>
              </a:rPr>
              <a:t>Kooperationsverbund Münstermaifeld-</a:t>
            </a:r>
            <a:r>
              <a:rPr lang="de-DE" altLang="de-DE" sz="2100" b="1" i="1" dirty="0" err="1" smtClean="0">
                <a:solidFill>
                  <a:srgbClr val="003160"/>
                </a:solidFill>
              </a:rPr>
              <a:t>Ochtendung</a:t>
            </a:r>
            <a:r>
              <a:rPr lang="de-DE" altLang="de-DE" sz="2100" b="1" i="1" dirty="0" smtClean="0">
                <a:solidFill>
                  <a:srgbClr val="003160"/>
                </a:solidFill>
              </a:rPr>
              <a:t>-</a:t>
            </a:r>
            <a:r>
              <a:rPr lang="de-DE" altLang="de-DE" sz="2100" b="1" i="1" dirty="0" err="1" smtClean="0">
                <a:solidFill>
                  <a:srgbClr val="003160"/>
                </a:solidFill>
              </a:rPr>
              <a:t>Polch</a:t>
            </a:r>
            <a:endParaRPr lang="de-DE" altLang="de-DE" sz="2100" b="1" i="1" dirty="0" smtClean="0">
              <a:solidFill>
                <a:srgbClr val="003160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de-DE" altLang="de-DE" sz="2100" b="1" i="1" dirty="0">
                <a:solidFill>
                  <a:srgbClr val="003160"/>
                </a:solidFill>
              </a:rPr>
              <a:t>i</a:t>
            </a:r>
            <a:r>
              <a:rPr lang="de-DE" altLang="de-DE" sz="2100" b="1" i="1" dirty="0" smtClean="0">
                <a:solidFill>
                  <a:srgbClr val="003160"/>
                </a:solidFill>
              </a:rPr>
              <a:t>m Städtebauförderprogramm </a:t>
            </a:r>
          </a:p>
          <a:p>
            <a:pPr algn="r">
              <a:spcBef>
                <a:spcPts val="0"/>
              </a:spcBef>
            </a:pPr>
            <a:r>
              <a:rPr lang="de-DE" altLang="de-DE" sz="2100" b="1" i="1" dirty="0" smtClean="0">
                <a:solidFill>
                  <a:srgbClr val="003160"/>
                </a:solidFill>
              </a:rPr>
              <a:t>„Ländliche Zentren – kleinere Städte und Gemeinden“</a:t>
            </a:r>
            <a:endParaRPr lang="de-DE" altLang="de-DE" sz="2100" b="1" i="1" dirty="0">
              <a:solidFill>
                <a:srgbClr val="003160"/>
              </a:solidFill>
            </a:endParaRPr>
          </a:p>
        </p:txBody>
      </p:sp>
      <p:sp>
        <p:nvSpPr>
          <p:cNvPr id="5126" name="Text Box 7176"/>
          <p:cNvSpPr txBox="1">
            <a:spLocks noChangeArrowheads="1"/>
          </p:cNvSpPr>
          <p:nvPr/>
        </p:nvSpPr>
        <p:spPr bwMode="auto">
          <a:xfrm>
            <a:off x="3849926" y="4941168"/>
            <a:ext cx="5090428" cy="3539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1700" b="1" i="1" dirty="0" smtClean="0">
                <a:solidFill>
                  <a:srgbClr val="003160"/>
                </a:solidFill>
              </a:rPr>
              <a:t>Stadt </a:t>
            </a:r>
            <a:r>
              <a:rPr lang="de-DE" altLang="de-DE" sz="1700" b="1" i="1" dirty="0" err="1" smtClean="0">
                <a:solidFill>
                  <a:srgbClr val="003160"/>
                </a:solidFill>
              </a:rPr>
              <a:t>Polch</a:t>
            </a:r>
            <a:r>
              <a:rPr lang="de-DE" altLang="de-DE" sz="1700" b="1" i="1" dirty="0" smtClean="0">
                <a:solidFill>
                  <a:srgbClr val="003160"/>
                </a:solidFill>
              </a:rPr>
              <a:t> – Auftaktveranstaltung am 1. Juni 2015</a:t>
            </a:r>
            <a:endParaRPr lang="de-DE" altLang="de-DE" sz="1700" b="1" i="1" dirty="0">
              <a:solidFill>
                <a:srgbClr val="003160"/>
              </a:solidFill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6163074" y="2726100"/>
            <a:ext cx="2750940" cy="2133767"/>
            <a:chOff x="6163074" y="2798108"/>
            <a:chExt cx="2750940" cy="2133767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3074" y="2798108"/>
              <a:ext cx="2750940" cy="21337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192" y="2917933"/>
              <a:ext cx="479704" cy="576064"/>
            </a:xfrm>
            <a:prstGeom prst="rect">
              <a:avLst/>
            </a:prstGeom>
          </p:spPr>
        </p:pic>
      </p:grpSp>
      <p:grpSp>
        <p:nvGrpSpPr>
          <p:cNvPr id="8" name="Gruppierung 7"/>
          <p:cNvGrpSpPr/>
          <p:nvPr/>
        </p:nvGrpSpPr>
        <p:grpSpPr>
          <a:xfrm>
            <a:off x="323528" y="2708920"/>
            <a:ext cx="2750940" cy="2150947"/>
            <a:chOff x="323528" y="2780928"/>
            <a:chExt cx="2750940" cy="2150947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528" y="2780928"/>
              <a:ext cx="2750940" cy="21509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2861593"/>
              <a:ext cx="535838" cy="575883"/>
            </a:xfrm>
            <a:prstGeom prst="rect">
              <a:avLst/>
            </a:prstGeom>
          </p:spPr>
        </p:pic>
      </p:grpSp>
      <p:grpSp>
        <p:nvGrpSpPr>
          <p:cNvPr id="7" name="Gruppierung 6"/>
          <p:cNvGrpSpPr/>
          <p:nvPr/>
        </p:nvGrpSpPr>
        <p:grpSpPr>
          <a:xfrm>
            <a:off x="3275856" y="2726101"/>
            <a:ext cx="2750940" cy="2133766"/>
            <a:chOff x="3275856" y="2798109"/>
            <a:chExt cx="2750940" cy="2133766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5856" y="2798109"/>
              <a:ext cx="2750940" cy="21337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2917933"/>
              <a:ext cx="430054" cy="487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88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474190094"/>
              </p:ext>
            </p:extLst>
          </p:nvPr>
        </p:nvGraphicFramePr>
        <p:xfrm>
          <a:off x="611560" y="18132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879459" y="290264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38%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85120" y="326920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35%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507432" y="535744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26%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435424" y="162231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  <a:r>
              <a:rPr lang="de-DE" dirty="0" smtClean="0"/>
              <a:t>%</a:t>
            </a:r>
            <a:endParaRPr lang="de-DE" dirty="0"/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395537" y="945582"/>
            <a:ext cx="874846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Gibt es Änderungsbedarf an Ihrem Gebäude/ an Ihrer Wohnung?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971600" y="930464"/>
            <a:ext cx="8172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Würden Sie unter Umständen die Gelegenheit nutzen, Maßnahmen im Zuge der Sanierung durchzuführen?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867253674"/>
              </p:ext>
            </p:extLst>
          </p:nvPr>
        </p:nvGraphicFramePr>
        <p:xfrm>
          <a:off x="323528" y="18852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659560" y="283716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40%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51248" y="321271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27%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511307" y="542944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18%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147392" y="204507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6%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295555" y="49199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</a:t>
            </a:r>
            <a:r>
              <a:rPr lang="de-DE" dirty="0" smtClean="0"/>
              <a:t>%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310445716"/>
              </p:ext>
            </p:extLst>
          </p:nvPr>
        </p:nvGraphicFramePr>
        <p:xfrm>
          <a:off x="395537" y="1628800"/>
          <a:ext cx="829260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1403648" y="945582"/>
            <a:ext cx="77403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Welche Art von Maßnahmen halten Sie für vorstellbar/ wünschenswert?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981780878"/>
              </p:ext>
            </p:extLst>
          </p:nvPr>
        </p:nvGraphicFramePr>
        <p:xfrm>
          <a:off x="395537" y="1628800"/>
          <a:ext cx="829260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2699792" y="945582"/>
            <a:ext cx="644420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Fühlen Sie sich in Ihrem </a:t>
            </a:r>
            <a:r>
              <a:rPr lang="de-DE" altLang="de-DE" sz="1700" b="1" dirty="0">
                <a:solidFill>
                  <a:srgbClr val="003160"/>
                </a:solidFill>
                <a:latin typeface="Calibri" pitchFamily="34" charset="0"/>
              </a:rPr>
              <a:t>G</a:t>
            </a: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ebäude/ in Ihrer Wohnung gestört?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1691680" y="836712"/>
            <a:ext cx="745232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Gibt es etwas im Stadtkern, das Sie als problematisch empfinden, </a:t>
            </a:r>
          </a:p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das Ihnen fehlt oder das Sie gerne ändern würden?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290976790"/>
              </p:ext>
            </p:extLst>
          </p:nvPr>
        </p:nvGraphicFramePr>
        <p:xfrm>
          <a:off x="611560" y="18132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443536" y="23839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21%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9240" y="31972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38%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337490" y="498810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36%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435424" y="162231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</a:t>
            </a:r>
            <a:r>
              <a:rPr lang="de-DE" dirty="0" smtClean="0"/>
              <a:t>%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7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892403725"/>
              </p:ext>
            </p:extLst>
          </p:nvPr>
        </p:nvGraphicFramePr>
        <p:xfrm>
          <a:off x="387448" y="1628800"/>
          <a:ext cx="829260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5072063" y="945582"/>
            <a:ext cx="40719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Was fehlt im Stadtkern? </a:t>
            </a:r>
            <a:r>
              <a:rPr lang="de-DE" altLang="de-DE" sz="1700" b="1" dirty="0">
                <a:solidFill>
                  <a:srgbClr val="003160"/>
                </a:solidFill>
                <a:latin typeface="Calibri" pitchFamily="34" charset="0"/>
              </a:rPr>
              <a:t> </a:t>
            </a: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…Ja, mir fehlt:</a:t>
            </a:r>
          </a:p>
        </p:txBody>
      </p:sp>
    </p:spTree>
    <p:extLst>
      <p:ext uri="{BB962C8B-B14F-4D97-AF65-F5344CB8AC3E}">
        <p14:creationId xmlns:p14="http://schemas.microsoft.com/office/powerpoint/2010/main" val="635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395536" y="836712"/>
            <a:ext cx="874846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Was fehlt im Stadtkern?</a:t>
            </a:r>
          </a:p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- Ja, Folgendes müsste aus meiner Sicht verändert werden…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370665036"/>
              </p:ext>
            </p:extLst>
          </p:nvPr>
        </p:nvGraphicFramePr>
        <p:xfrm>
          <a:off x="395536" y="1700808"/>
          <a:ext cx="829260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83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1403648" y="836712"/>
            <a:ext cx="77403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Wichtigste Aufgaben bei der Entwicklung des Stadtkerns</a:t>
            </a:r>
          </a:p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Neugestaltung im öffentlichen Raum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238843180"/>
              </p:ext>
            </p:extLst>
          </p:nvPr>
        </p:nvGraphicFramePr>
        <p:xfrm>
          <a:off x="435177" y="1700808"/>
          <a:ext cx="8136904" cy="397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32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1403648" y="836712"/>
            <a:ext cx="77403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Wichtigste Aufgaben bei der Entwicklung des Stadtkerns</a:t>
            </a:r>
          </a:p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Verbesserung der Parksituation im öffentlichen Raum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281408914"/>
              </p:ext>
            </p:extLst>
          </p:nvPr>
        </p:nvGraphicFramePr>
        <p:xfrm>
          <a:off x="439322" y="1772816"/>
          <a:ext cx="8136904" cy="397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00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1403648" y="836712"/>
            <a:ext cx="77403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Wichtigste Aufgaben bei der Entwicklung des Stadtkerns</a:t>
            </a:r>
          </a:p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Modernisierung / Instandsetzung von Wohn- und Geschäftsgebäuden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378001554"/>
              </p:ext>
            </p:extLst>
          </p:nvPr>
        </p:nvGraphicFramePr>
        <p:xfrm>
          <a:off x="467544" y="1772816"/>
          <a:ext cx="8136904" cy="397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84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4247">
            <a:off x="374071" y="1319303"/>
            <a:ext cx="432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8" name="Text Box 36"/>
          <p:cNvSpPr txBox="1">
            <a:spLocks noChangeArrowheads="1"/>
          </p:cNvSpPr>
          <p:nvPr/>
        </p:nvSpPr>
        <p:spPr bwMode="auto">
          <a:xfrm>
            <a:off x="5072063" y="945582"/>
            <a:ext cx="40719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>
                <a:solidFill>
                  <a:srgbClr val="003160"/>
                </a:solidFill>
                <a:latin typeface="Calibri" pitchFamily="34" charset="0"/>
              </a:rPr>
              <a:t>Die WSW &amp; Partner GmbH – Das Team</a:t>
            </a:r>
          </a:p>
        </p:txBody>
      </p:sp>
      <p:grpSp>
        <p:nvGrpSpPr>
          <p:cNvPr id="16" name="Gruppieren 1"/>
          <p:cNvGrpSpPr>
            <a:grpSpLocks/>
          </p:cNvGrpSpPr>
          <p:nvPr/>
        </p:nvGrpSpPr>
        <p:grpSpPr bwMode="auto">
          <a:xfrm>
            <a:off x="5072063" y="1986154"/>
            <a:ext cx="4605337" cy="3611202"/>
            <a:chOff x="5072063" y="2708277"/>
            <a:chExt cx="4605337" cy="3610634"/>
          </a:xfrm>
        </p:grpSpPr>
        <p:pic>
          <p:nvPicPr>
            <p:cNvPr id="17" name="Grafik 15" descr="Ingrid Schwarz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734" y="3068958"/>
              <a:ext cx="1102080" cy="162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5072063" y="2708277"/>
              <a:ext cx="4605337" cy="30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400" b="1" i="1" dirty="0">
                  <a:solidFill>
                    <a:srgbClr val="003160"/>
                  </a:solidFill>
                  <a:latin typeface="Calibri" pitchFamily="34" charset="0"/>
                </a:rPr>
                <a:t>Ihr Planungsteam:</a:t>
              </a:r>
            </a:p>
          </p:txBody>
        </p:sp>
        <p:sp>
          <p:nvSpPr>
            <p:cNvPr id="19" name="Textfeld 18"/>
            <p:cNvSpPr txBox="1">
              <a:spLocks noChangeArrowheads="1"/>
            </p:cNvSpPr>
            <p:nvPr/>
          </p:nvSpPr>
          <p:spPr bwMode="auto">
            <a:xfrm>
              <a:off x="5072063" y="4672567"/>
              <a:ext cx="1357316" cy="163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altLang="de-DE" sz="1050" b="1" i="1" dirty="0">
                  <a:solidFill>
                    <a:srgbClr val="003160"/>
                  </a:solidFill>
                  <a:latin typeface="Calibri" pitchFamily="34" charset="0"/>
                </a:rPr>
                <a:t>Dipl.-Ing. </a:t>
              </a:r>
              <a:endParaRPr lang="de-DE" altLang="de-DE" sz="1050" b="1" i="1" dirty="0" smtClean="0">
                <a:solidFill>
                  <a:srgbClr val="003160"/>
                </a:solidFill>
                <a:latin typeface="Calibri" pitchFamily="34" charset="0"/>
              </a:endParaRPr>
            </a:p>
            <a:p>
              <a:pPr eaLnBrk="1" hangingPunct="1"/>
              <a:r>
                <a:rPr lang="de-DE" altLang="de-DE" sz="1050" b="1" i="1" dirty="0" smtClean="0">
                  <a:solidFill>
                    <a:srgbClr val="003160"/>
                  </a:solidFill>
                  <a:latin typeface="Calibri" pitchFamily="34" charset="0"/>
                </a:rPr>
                <a:t>Ingrid </a:t>
              </a:r>
              <a:r>
                <a:rPr lang="de-DE" altLang="de-DE" sz="1050" b="1" i="1" dirty="0">
                  <a:solidFill>
                    <a:srgbClr val="003160"/>
                  </a:solidFill>
                  <a:latin typeface="Calibri" pitchFamily="34" charset="0"/>
                </a:rPr>
                <a:t>Schwarz</a:t>
              </a:r>
            </a:p>
            <a:p>
              <a:pPr eaLnBrk="1" hangingPunct="1"/>
              <a:endParaRPr lang="de-DE" altLang="de-DE" sz="800" b="1" i="1" dirty="0">
                <a:solidFill>
                  <a:srgbClr val="003160"/>
                </a:solidFill>
                <a:latin typeface="Calibri" pitchFamily="34" charset="0"/>
              </a:endParaRPr>
            </a:p>
            <a:p>
              <a:pPr eaLnBrk="1" hangingPunct="1"/>
              <a:r>
                <a:rPr lang="de-DE" altLang="de-DE" sz="900" b="1" i="1" dirty="0" smtClean="0">
                  <a:solidFill>
                    <a:srgbClr val="003160"/>
                  </a:solidFill>
                  <a:latin typeface="Calibri" pitchFamily="34" charset="0"/>
                </a:rPr>
                <a:t>Projektleitung,</a:t>
              </a:r>
            </a:p>
            <a:p>
              <a:pPr eaLnBrk="1" hangingPunct="1"/>
              <a:r>
                <a:rPr lang="de-DE" altLang="de-DE" sz="900" b="1" i="1" dirty="0" smtClean="0">
                  <a:solidFill>
                    <a:srgbClr val="003160"/>
                  </a:solidFill>
                  <a:latin typeface="Calibri" pitchFamily="34" charset="0"/>
                </a:rPr>
                <a:t>Projektsteuerung</a:t>
              </a:r>
            </a:p>
            <a:p>
              <a:pPr eaLnBrk="1" hangingPunct="1"/>
              <a:endParaRPr lang="de-DE" altLang="de-DE" sz="900" b="1" i="1" dirty="0">
                <a:solidFill>
                  <a:srgbClr val="003160"/>
                </a:solidFill>
                <a:latin typeface="Calibri" pitchFamily="34" charset="0"/>
              </a:endParaRPr>
            </a:p>
            <a:p>
              <a:pPr eaLnBrk="1" hangingPunct="1"/>
              <a:endParaRPr lang="de-DE" altLang="de-DE" sz="900" b="1" i="1" dirty="0" smtClean="0">
                <a:solidFill>
                  <a:srgbClr val="003160"/>
                </a:solidFill>
                <a:latin typeface="Calibri" pitchFamily="34" charset="0"/>
              </a:endParaRPr>
            </a:p>
            <a:p>
              <a:pPr eaLnBrk="1" hangingPunct="1"/>
              <a:endParaRPr lang="de-DE" altLang="de-DE" sz="900" b="1" i="1" dirty="0">
                <a:solidFill>
                  <a:srgbClr val="003160"/>
                </a:solidFill>
                <a:latin typeface="Calibri" pitchFamily="34" charset="0"/>
              </a:endParaRPr>
            </a:p>
            <a:p>
              <a:pPr eaLnBrk="1" hangingPunct="1"/>
              <a:r>
                <a:rPr lang="de-DE" altLang="de-DE" sz="900" b="1" i="1" dirty="0" smtClean="0">
                  <a:solidFill>
                    <a:srgbClr val="003160"/>
                  </a:solidFill>
                  <a:latin typeface="Calibri" pitchFamily="34" charset="0"/>
                </a:rPr>
                <a:t>Bürgerbeteiligung</a:t>
              </a:r>
            </a:p>
            <a:p>
              <a:pPr eaLnBrk="1" hangingPunct="1"/>
              <a:r>
                <a:rPr lang="de-DE" altLang="de-DE" sz="900" b="1" i="1" dirty="0" smtClean="0">
                  <a:solidFill>
                    <a:srgbClr val="003160"/>
                  </a:solidFill>
                  <a:latin typeface="Calibri" pitchFamily="34" charset="0"/>
                </a:rPr>
                <a:t>Münstermaifeld</a:t>
              </a:r>
              <a:endParaRPr lang="de-DE" altLang="de-DE" sz="900" b="1" i="1" dirty="0">
                <a:solidFill>
                  <a:srgbClr val="003160"/>
                </a:solidFill>
                <a:latin typeface="Calibri" pitchFamily="34" charset="0"/>
              </a:endParaRPr>
            </a:p>
            <a:p>
              <a:pPr eaLnBrk="1" hangingPunct="1"/>
              <a:r>
                <a:rPr lang="de-DE" altLang="de-DE" sz="800" b="1" i="1" dirty="0">
                  <a:solidFill>
                    <a:srgbClr val="00316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20" name="Textfeld 19"/>
            <p:cNvSpPr txBox="1">
              <a:spLocks noChangeArrowheads="1"/>
            </p:cNvSpPr>
            <p:nvPr/>
          </p:nvSpPr>
          <p:spPr bwMode="auto">
            <a:xfrm>
              <a:off x="6286504" y="4672565"/>
              <a:ext cx="1357316" cy="1646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altLang="de-DE" sz="1050" b="1" i="1" dirty="0">
                  <a:solidFill>
                    <a:srgbClr val="003160"/>
                  </a:solidFill>
                  <a:latin typeface="Calibri" pitchFamily="34" charset="0"/>
                </a:rPr>
                <a:t>Dipl.-Ing. Christoph </a:t>
              </a:r>
              <a:r>
                <a:rPr lang="de-DE" altLang="de-DE" sz="1050" b="1" i="1" dirty="0" err="1">
                  <a:solidFill>
                    <a:srgbClr val="003160"/>
                  </a:solidFill>
                  <a:latin typeface="Calibri" pitchFamily="34" charset="0"/>
                </a:rPr>
                <a:t>Bökenbrink</a:t>
              </a:r>
              <a:endParaRPr lang="de-DE" altLang="de-DE" sz="1050" b="1" i="1" dirty="0">
                <a:solidFill>
                  <a:srgbClr val="003160"/>
                </a:solidFill>
                <a:latin typeface="Calibri" pitchFamily="34" charset="0"/>
              </a:endParaRPr>
            </a:p>
            <a:p>
              <a:pPr eaLnBrk="1" hangingPunct="1"/>
              <a:endParaRPr lang="de-DE" altLang="de-DE" sz="900" b="1" i="1" dirty="0">
                <a:solidFill>
                  <a:srgbClr val="003160"/>
                </a:solidFill>
                <a:latin typeface="Calibri" pitchFamily="34" charset="0"/>
              </a:endParaRPr>
            </a:p>
            <a:p>
              <a:pPr eaLnBrk="1" hangingPunct="1"/>
              <a:r>
                <a:rPr lang="de-DE" altLang="de-DE" sz="900" b="1" i="1" dirty="0" smtClean="0">
                  <a:solidFill>
                    <a:srgbClr val="003160"/>
                  </a:solidFill>
                  <a:latin typeface="Calibri" pitchFamily="34" charset="0"/>
                </a:rPr>
                <a:t>Planungskoordination,</a:t>
              </a:r>
            </a:p>
            <a:p>
              <a:pPr eaLnBrk="1" hangingPunct="1"/>
              <a:r>
                <a:rPr lang="de-DE" altLang="de-DE" sz="900" b="1" i="1" dirty="0" smtClean="0">
                  <a:solidFill>
                    <a:srgbClr val="003160"/>
                  </a:solidFill>
                  <a:latin typeface="Calibri" pitchFamily="34" charset="0"/>
                </a:rPr>
                <a:t>Projektbearbeitung</a:t>
              </a:r>
            </a:p>
            <a:p>
              <a:pPr eaLnBrk="1" hangingPunct="1"/>
              <a:endParaRPr lang="de-DE" altLang="de-DE" sz="900" b="1" i="1" dirty="0">
                <a:solidFill>
                  <a:srgbClr val="003160"/>
                </a:solidFill>
                <a:latin typeface="Calibri" pitchFamily="34" charset="0"/>
              </a:endParaRPr>
            </a:p>
            <a:p>
              <a:pPr eaLnBrk="1" hangingPunct="1"/>
              <a:endParaRPr lang="de-DE" altLang="de-DE" sz="900" b="1" i="1" dirty="0" smtClean="0">
                <a:solidFill>
                  <a:srgbClr val="003160"/>
                </a:solidFill>
                <a:latin typeface="Calibri" pitchFamily="34" charset="0"/>
              </a:endParaRPr>
            </a:p>
            <a:p>
              <a:pPr eaLnBrk="1" hangingPunct="1"/>
              <a:endParaRPr lang="de-DE" altLang="de-DE" sz="900" b="1" i="1" dirty="0">
                <a:solidFill>
                  <a:srgbClr val="003160"/>
                </a:solidFill>
                <a:latin typeface="Calibri" pitchFamily="34" charset="0"/>
              </a:endParaRPr>
            </a:p>
            <a:p>
              <a:pPr eaLnBrk="1" hangingPunct="1"/>
              <a:r>
                <a:rPr lang="de-DE" altLang="de-DE" sz="900" b="1" i="1" dirty="0" smtClean="0">
                  <a:solidFill>
                    <a:srgbClr val="003160"/>
                  </a:solidFill>
                  <a:latin typeface="Calibri" pitchFamily="34" charset="0"/>
                </a:rPr>
                <a:t>Bürgerbeteiligung</a:t>
              </a:r>
            </a:p>
            <a:p>
              <a:pPr eaLnBrk="1" hangingPunct="1"/>
              <a:r>
                <a:rPr lang="de-DE" altLang="de-DE" sz="900" b="1" i="1" dirty="0" err="1" smtClean="0">
                  <a:solidFill>
                    <a:srgbClr val="003160"/>
                  </a:solidFill>
                  <a:latin typeface="Calibri" pitchFamily="34" charset="0"/>
                </a:rPr>
                <a:t>Ochtendung</a:t>
              </a:r>
              <a:endParaRPr lang="de-DE" altLang="de-DE" sz="900" b="1" i="1" dirty="0">
                <a:solidFill>
                  <a:srgbClr val="003160"/>
                </a:solidFill>
                <a:latin typeface="Calibri" pitchFamily="34" charset="0"/>
              </a:endParaRPr>
            </a:p>
            <a:p>
              <a:pPr eaLnBrk="1" hangingPunct="1"/>
              <a:endParaRPr lang="de-DE" altLang="de-DE" sz="800" b="1" i="1" dirty="0">
                <a:solidFill>
                  <a:srgbClr val="003160"/>
                </a:solidFill>
                <a:latin typeface="Calibri" pitchFamily="34" charset="0"/>
              </a:endParaRPr>
            </a:p>
          </p:txBody>
        </p:sp>
        <p:pic>
          <p:nvPicPr>
            <p:cNvPr id="21" name="Grafik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902" y="3069453"/>
              <a:ext cx="1101600" cy="162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Grafik 10" descr="Julia Kaiser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918" y="3069453"/>
              <a:ext cx="1143008" cy="1619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7535863" y="4672565"/>
              <a:ext cx="1357312" cy="1507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1050" b="1" i="1" dirty="0">
                  <a:solidFill>
                    <a:srgbClr val="003160"/>
                  </a:solidFill>
                  <a:latin typeface="Calibri"/>
                </a:rPr>
                <a:t>Dipl.-Ing. </a:t>
              </a:r>
              <a:endParaRPr lang="de-DE" sz="1050" b="1" i="1" dirty="0" smtClean="0">
                <a:solidFill>
                  <a:srgbClr val="003160"/>
                </a:solidFill>
                <a:latin typeface="Calibri"/>
              </a:endParaRPr>
            </a:p>
            <a:p>
              <a:pPr>
                <a:defRPr/>
              </a:pPr>
              <a:r>
                <a:rPr lang="de-DE" sz="1050" b="1" i="1" dirty="0" smtClean="0">
                  <a:solidFill>
                    <a:srgbClr val="003160"/>
                  </a:solidFill>
                  <a:latin typeface="Calibri"/>
                </a:rPr>
                <a:t>Julia </a:t>
              </a:r>
              <a:r>
                <a:rPr lang="de-DE" sz="1050" b="1" i="1" dirty="0">
                  <a:solidFill>
                    <a:srgbClr val="003160"/>
                  </a:solidFill>
                  <a:latin typeface="Calibri"/>
                </a:rPr>
                <a:t>Kaiser</a:t>
              </a:r>
            </a:p>
            <a:p>
              <a:pPr>
                <a:defRPr/>
              </a:pPr>
              <a:endParaRPr lang="de-DE" sz="800" b="1" i="1" dirty="0">
                <a:solidFill>
                  <a:srgbClr val="003160"/>
                </a:solidFill>
                <a:latin typeface="Calibri"/>
              </a:endParaRPr>
            </a:p>
            <a:p>
              <a:pPr>
                <a:defRPr/>
              </a:pPr>
              <a:r>
                <a:rPr lang="de-DE" sz="900" b="1" i="1" dirty="0" smtClean="0">
                  <a:solidFill>
                    <a:srgbClr val="003160"/>
                  </a:solidFill>
                  <a:latin typeface="Calibri"/>
                </a:rPr>
                <a:t>Projektbearbeitung</a:t>
              </a:r>
            </a:p>
            <a:p>
              <a:pPr>
                <a:defRPr/>
              </a:pPr>
              <a:endParaRPr lang="de-DE" sz="900" b="1" i="1" dirty="0">
                <a:solidFill>
                  <a:srgbClr val="003160"/>
                </a:solidFill>
                <a:latin typeface="Calibri"/>
              </a:endParaRPr>
            </a:p>
            <a:p>
              <a:pPr>
                <a:defRPr/>
              </a:pPr>
              <a:endParaRPr lang="de-DE" sz="900" b="1" i="1" dirty="0" smtClean="0">
                <a:solidFill>
                  <a:srgbClr val="003160"/>
                </a:solidFill>
                <a:latin typeface="Calibri"/>
              </a:endParaRPr>
            </a:p>
            <a:p>
              <a:pPr>
                <a:defRPr/>
              </a:pPr>
              <a:endParaRPr lang="de-DE" sz="900" b="1" i="1" dirty="0">
                <a:solidFill>
                  <a:srgbClr val="003160"/>
                </a:solidFill>
                <a:latin typeface="Calibri"/>
              </a:endParaRPr>
            </a:p>
            <a:p>
              <a:pPr>
                <a:defRPr/>
              </a:pPr>
              <a:endParaRPr lang="de-DE" sz="900" b="1" i="1" dirty="0" smtClean="0">
                <a:solidFill>
                  <a:srgbClr val="003160"/>
                </a:solidFill>
                <a:latin typeface="Calibri"/>
              </a:endParaRPr>
            </a:p>
            <a:p>
              <a:pPr>
                <a:defRPr/>
              </a:pPr>
              <a:r>
                <a:rPr lang="de-DE" sz="900" b="1" i="1" dirty="0" smtClean="0">
                  <a:solidFill>
                    <a:srgbClr val="003160"/>
                  </a:solidFill>
                  <a:latin typeface="Calibri"/>
                </a:rPr>
                <a:t>Bürgerbeteiligung</a:t>
              </a:r>
            </a:p>
            <a:p>
              <a:pPr>
                <a:defRPr/>
              </a:pPr>
              <a:r>
                <a:rPr lang="de-DE" sz="900" b="1" i="1" dirty="0" err="1" smtClean="0">
                  <a:solidFill>
                    <a:srgbClr val="003160"/>
                  </a:solidFill>
                  <a:latin typeface="Calibri"/>
                </a:rPr>
                <a:t>Polch</a:t>
              </a:r>
              <a:endParaRPr lang="de-DE" sz="900" b="1" i="1" dirty="0" smtClean="0">
                <a:solidFill>
                  <a:srgbClr val="00316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9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1403648" y="836712"/>
            <a:ext cx="77403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Wichtigste Aufgaben bei der Entwicklung des Stadtkerns</a:t>
            </a:r>
          </a:p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Verbesserung der Wohnverhältnisse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693022400"/>
              </p:ext>
            </p:extLst>
          </p:nvPr>
        </p:nvGraphicFramePr>
        <p:xfrm>
          <a:off x="467544" y="1772816"/>
          <a:ext cx="8136904" cy="397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50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1403648" y="836712"/>
            <a:ext cx="77403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Wichtigste Aufgaben bei der Entwicklung des Stadtkerns</a:t>
            </a:r>
          </a:p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Bewältigung der </a:t>
            </a:r>
            <a:r>
              <a:rPr lang="de-DE" altLang="de-DE" sz="1700" b="1" dirty="0" err="1" smtClean="0">
                <a:solidFill>
                  <a:srgbClr val="003160"/>
                </a:solidFill>
              </a:rPr>
              <a:t>Leerstandsproblematik</a:t>
            </a:r>
            <a:endParaRPr lang="de-DE" altLang="de-DE" sz="1700" b="1" dirty="0" smtClean="0">
              <a:solidFill>
                <a:srgbClr val="003160"/>
              </a:solidFill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631786603"/>
              </p:ext>
            </p:extLst>
          </p:nvPr>
        </p:nvGraphicFramePr>
        <p:xfrm>
          <a:off x="467544" y="1772816"/>
          <a:ext cx="8136904" cy="397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66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395536" y="836712"/>
            <a:ext cx="874846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Gibt es persönliche Pläne / Wünsche eventuelle Veränderungen am Grundstück vorzunehmen?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492355926"/>
              </p:ext>
            </p:extLst>
          </p:nvPr>
        </p:nvGraphicFramePr>
        <p:xfrm>
          <a:off x="611560" y="18132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162603" y="214843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8</a:t>
            </a:r>
            <a:r>
              <a:rPr lang="de-DE" sz="1600" dirty="0" smtClean="0"/>
              <a:t>%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1390563" y="233310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20%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1826182" y="5213424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53%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2435424" y="168503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1</a:t>
            </a:r>
            <a:r>
              <a:rPr lang="de-DE" sz="1600" dirty="0" smtClean="0"/>
              <a:t>%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651448" y="149049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0%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2791174" y="170651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2%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3875584" y="298117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16%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396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395536" y="836712"/>
            <a:ext cx="874846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e-DE" altLang="de-DE" sz="1700" b="1" dirty="0" smtClean="0">
                <a:solidFill>
                  <a:srgbClr val="003160"/>
                </a:solidFill>
              </a:rPr>
              <a:t>Sofern Sie in den letzten Jahren schon Sanierungs- / Renovierungsarbeiten durchgeführt haben, aus welchen Gründen?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380861323"/>
              </p:ext>
            </p:extLst>
          </p:nvPr>
        </p:nvGraphicFramePr>
        <p:xfrm>
          <a:off x="395537" y="1628800"/>
          <a:ext cx="829260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16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1802" r="3487" b="4709"/>
          <a:stretch/>
        </p:blipFill>
        <p:spPr>
          <a:xfrm rot="16200000">
            <a:off x="2352556" y="103830"/>
            <a:ext cx="4606504" cy="6504319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24560" y="2420888"/>
            <a:ext cx="9144000" cy="1938992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i="1" dirty="0">
                <a:solidFill>
                  <a:schemeClr val="tx2">
                    <a:lumMod val="75000"/>
                  </a:schemeClr>
                </a:solidFill>
              </a:rPr>
              <a:t>Wir wollen </a:t>
            </a:r>
            <a:r>
              <a:rPr lang="de-DE" sz="2400" b="1" i="1" u="sng" dirty="0">
                <a:solidFill>
                  <a:schemeClr val="tx2">
                    <a:lumMod val="75000"/>
                  </a:schemeClr>
                </a:solidFill>
              </a:rPr>
              <a:t>SIE</a:t>
            </a:r>
            <a:r>
              <a:rPr lang="de-DE" sz="2400" b="1" i="1" dirty="0">
                <a:solidFill>
                  <a:schemeClr val="tx2">
                    <a:lumMod val="75000"/>
                  </a:schemeClr>
                </a:solidFill>
              </a:rPr>
              <a:t> nicht nur informieren, sondern </a:t>
            </a:r>
            <a:r>
              <a:rPr lang="de-DE" sz="2400" b="1" i="1" u="sng" dirty="0">
                <a:solidFill>
                  <a:schemeClr val="tx2">
                    <a:lumMod val="75000"/>
                  </a:schemeClr>
                </a:solidFill>
              </a:rPr>
              <a:t>AKTIV EINBINDEN!</a:t>
            </a:r>
            <a:r>
              <a:rPr lang="de-DE" sz="24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de-DE" sz="2400" b="1" i="1" dirty="0">
                <a:solidFill>
                  <a:schemeClr val="tx2">
                    <a:lumMod val="75000"/>
                  </a:schemeClr>
                </a:solidFill>
              </a:rPr>
              <a:t>Arbeiten Sie mit am Integrierten Entwicklungskonzept für </a:t>
            </a:r>
            <a:r>
              <a:rPr lang="de-DE" sz="2400" b="1" i="1" dirty="0" err="1" smtClean="0">
                <a:solidFill>
                  <a:schemeClr val="tx2">
                    <a:lumMod val="75000"/>
                  </a:schemeClr>
                </a:solidFill>
              </a:rPr>
              <a:t>Polch</a:t>
            </a:r>
            <a:endParaRPr lang="de-DE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de-DE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de-DE" sz="2400" b="1" i="1" dirty="0">
                <a:solidFill>
                  <a:schemeClr val="tx2">
                    <a:lumMod val="75000"/>
                  </a:schemeClr>
                </a:solidFill>
              </a:rPr>
              <a:t>Nutzen Sie die Möglichkeit zur Mitarbeit in themenbezogenen Arbeitsgruppen</a:t>
            </a:r>
            <a:r>
              <a:rPr lang="de-DE" sz="2400" b="1" i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de-DE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2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1802" r="3487" b="4709"/>
          <a:stretch/>
        </p:blipFill>
        <p:spPr>
          <a:xfrm rot="16200000">
            <a:off x="839350" y="880538"/>
            <a:ext cx="3632460" cy="512898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5292725" y="1640631"/>
            <a:ext cx="3851275" cy="1830388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defRPr/>
            </a:pPr>
            <a:r>
              <a:rPr lang="de-DE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Bei der Erarbeitung des Integrierten </a:t>
            </a: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Entwicklungskonzepts (ISEK) </a:t>
            </a:r>
            <a:r>
              <a:rPr lang="de-DE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geht es nicht nur darum, die verschiedenen Funktionen des Stadtzentrums zu einem aufeinander abgestimmten Handlungsrahmen zusammenzuführen, sondern... </a:t>
            </a:r>
          </a:p>
          <a:p>
            <a:pPr hangingPunct="0">
              <a:defRPr/>
            </a:pPr>
            <a:endParaRPr lang="de-DE" sz="17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Ellipse 17"/>
          <p:cNvSpPr/>
          <p:nvPr/>
        </p:nvSpPr>
        <p:spPr>
          <a:xfrm>
            <a:off x="323528" y="1916832"/>
            <a:ext cx="2176484" cy="1368152"/>
          </a:xfrm>
          <a:prstGeom prst="ellipse">
            <a:avLst/>
          </a:prstGeom>
          <a:solidFill>
            <a:srgbClr val="003160">
              <a:alpha val="73000"/>
            </a:srgb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de-DE" sz="1400" b="1" i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Bauen und Gestaltung</a:t>
            </a:r>
          </a:p>
        </p:txBody>
      </p:sp>
      <p:sp>
        <p:nvSpPr>
          <p:cNvPr id="18" name="Ellipse 18"/>
          <p:cNvSpPr/>
          <p:nvPr/>
        </p:nvSpPr>
        <p:spPr>
          <a:xfrm>
            <a:off x="251520" y="3645024"/>
            <a:ext cx="2176484" cy="1368152"/>
          </a:xfrm>
          <a:prstGeom prst="ellipse">
            <a:avLst/>
          </a:prstGeom>
          <a:solidFill>
            <a:srgbClr val="003160">
              <a:alpha val="73000"/>
            </a:srgb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de-DE" sz="1400" b="1" i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Infrastruktur, Versorgung und soziales Miteinander</a:t>
            </a:r>
          </a:p>
        </p:txBody>
      </p:sp>
      <p:sp>
        <p:nvSpPr>
          <p:cNvPr id="20" name="Ellipse 20"/>
          <p:cNvSpPr/>
          <p:nvPr/>
        </p:nvSpPr>
        <p:spPr>
          <a:xfrm>
            <a:off x="2915816" y="1939833"/>
            <a:ext cx="2176484" cy="1368152"/>
          </a:xfrm>
          <a:prstGeom prst="ellipse">
            <a:avLst/>
          </a:prstGeom>
          <a:solidFill>
            <a:srgbClr val="003160">
              <a:alpha val="73000"/>
            </a:srgb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4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Verkehr, Mobilität, Erreichbarkeit, Parken</a:t>
            </a:r>
            <a:endParaRPr lang="de-DE" sz="1400" b="1" i="1" dirty="0">
              <a:solidFill>
                <a:schemeClr val="bg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146611" y="3450472"/>
            <a:ext cx="39957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hangingPunct="0">
              <a:defRPr/>
            </a:pPr>
            <a:r>
              <a:rPr lang="de-DE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...die Maßnahmen und Aktionen gemeinsam mit Bürgerinnen und Bürgern zu entwerfen, zu diskutieren und umzusetzen!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292725" y="4676484"/>
            <a:ext cx="3859777" cy="584776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der informierenden Beteiligung zur </a:t>
            </a:r>
          </a:p>
          <a:p>
            <a:pPr algn="ctr">
              <a:defRPr/>
            </a:pPr>
            <a:r>
              <a:rPr lang="de-DE" sz="1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aktivierenden </a:t>
            </a:r>
            <a:r>
              <a:rPr lang="de-DE" sz="1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Einbindung!</a:t>
            </a:r>
            <a:endParaRPr lang="de-DE" sz="1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llipse 20"/>
          <p:cNvSpPr/>
          <p:nvPr/>
        </p:nvSpPr>
        <p:spPr>
          <a:xfrm>
            <a:off x="2843808" y="3645024"/>
            <a:ext cx="2176484" cy="1368152"/>
          </a:xfrm>
          <a:prstGeom prst="ellipse">
            <a:avLst/>
          </a:prstGeom>
          <a:solidFill>
            <a:srgbClr val="003160">
              <a:alpha val="73000"/>
            </a:srgbClr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400" b="1" i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Kultur, Freizeit und Tourismus</a:t>
            </a:r>
            <a:endParaRPr lang="de-DE" sz="1400" b="1" i="1" dirty="0">
              <a:solidFill>
                <a:schemeClr val="bg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5072063" y="945582"/>
            <a:ext cx="40719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Themenbezogene Workshops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36"/>
          <p:cNvSpPr txBox="1">
            <a:spLocks noChangeArrowheads="1"/>
          </p:cNvSpPr>
          <p:nvPr/>
        </p:nvSpPr>
        <p:spPr bwMode="auto">
          <a:xfrm>
            <a:off x="4356100" y="1772816"/>
            <a:ext cx="451200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500" b="1" dirty="0">
                <a:solidFill>
                  <a:srgbClr val="003160"/>
                </a:solidFill>
                <a:latin typeface="Calibri" pitchFamily="34" charset="0"/>
              </a:rPr>
              <a:t>Wie geht es weiter?</a:t>
            </a:r>
          </a:p>
        </p:txBody>
      </p:sp>
      <p:sp>
        <p:nvSpPr>
          <p:cNvPr id="16" name="Rechteck 15"/>
          <p:cNvSpPr/>
          <p:nvPr/>
        </p:nvSpPr>
        <p:spPr>
          <a:xfrm>
            <a:off x="179388" y="2061741"/>
            <a:ext cx="87633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Arbeitsinhalte der Arbeitsgruppe 01 </a:t>
            </a:r>
            <a:endParaRPr lang="de-DE" sz="15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r">
              <a:defRPr/>
            </a:pPr>
            <a:r>
              <a:rPr lang="de-DE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„</a:t>
            </a:r>
            <a:r>
              <a:rPr lang="de-DE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Bauen und Gestaltung“</a:t>
            </a:r>
            <a:endParaRPr lang="de-DE" sz="15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016435"/>
              </p:ext>
            </p:extLst>
          </p:nvPr>
        </p:nvGraphicFramePr>
        <p:xfrm>
          <a:off x="3635896" y="2651945"/>
          <a:ext cx="5232205" cy="24482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32205"/>
              </a:tblGrid>
              <a:tr h="509074">
                <a:tc>
                  <a:txBody>
                    <a:bodyPr/>
                    <a:lstStyle/>
                    <a:p>
                      <a:pPr algn="ctr"/>
                      <a:r>
                        <a:rPr lang="de-DE" sz="2100" i="0" dirty="0" smtClean="0"/>
                        <a:t>Bauen und Gestaltung</a:t>
                      </a:r>
                      <a:endParaRPr lang="de-DE" sz="2100" i="0" dirty="0"/>
                    </a:p>
                  </a:txBody>
                  <a:tcPr>
                    <a:solidFill>
                      <a:srgbClr val="003160"/>
                    </a:solidFill>
                  </a:tcPr>
                </a:tc>
              </a:tr>
              <a:tr h="19391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Wie beurteilen Sie die Wohnqualität?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Wie können Leerstände reaktiviert werden?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Besteht Bedarf an besonderen Wohnformen?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Wo bestehen Gestaltungsmängel?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Wie können öffentliche und private Bereiche besser gestaltet und genutzt werden?</a:t>
                      </a:r>
                    </a:p>
                  </a:txBody>
                  <a:tcPr>
                    <a:solidFill>
                      <a:srgbClr val="D6D6CB"/>
                    </a:solidFill>
                  </a:tcPr>
                </a:tc>
              </a:tr>
            </a:tbl>
          </a:graphicData>
        </a:graphic>
      </p:graphicFrame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5072063" y="945582"/>
            <a:ext cx="40719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Themenbezogene Workshops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  <p:pic>
        <p:nvPicPr>
          <p:cNvPr id="1026" name="Picture 2" descr="N:\projekte\901_1000\914\03_LZ Polch\Fotos\Polch_150422_Gebäudenutzung\Laßportstraße\P1040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3" y="1419012"/>
            <a:ext cx="2856243" cy="21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projekte\901_1000\914\03_LZ Polch\Fotos\Polch_150422_Verkehr\Marktplatz\IMG_5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8" y="3691599"/>
            <a:ext cx="28804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36"/>
          <p:cNvSpPr txBox="1">
            <a:spLocks noChangeArrowheads="1"/>
          </p:cNvSpPr>
          <p:nvPr/>
        </p:nvSpPr>
        <p:spPr bwMode="auto">
          <a:xfrm>
            <a:off x="4032572" y="1649973"/>
            <a:ext cx="47879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500" b="1" dirty="0">
                <a:solidFill>
                  <a:srgbClr val="003160"/>
                </a:solidFill>
                <a:latin typeface="+mj-lt"/>
              </a:rPr>
              <a:t>Wie geht es weiter?</a:t>
            </a:r>
          </a:p>
        </p:txBody>
      </p:sp>
      <p:sp>
        <p:nvSpPr>
          <p:cNvPr id="16" name="Rechteck 15"/>
          <p:cNvSpPr/>
          <p:nvPr/>
        </p:nvSpPr>
        <p:spPr>
          <a:xfrm>
            <a:off x="4211960" y="1938898"/>
            <a:ext cx="4608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15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Arbeitsinhalte der Arbeitsgruppe </a:t>
            </a:r>
            <a:r>
              <a:rPr lang="de-DE" sz="15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02 </a:t>
            </a:r>
          </a:p>
          <a:p>
            <a:pPr algn="r">
              <a:defRPr/>
            </a:pPr>
            <a:r>
              <a:rPr lang="de-DE" sz="15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„Kultur, Freizeit, und Tourismus“</a:t>
            </a:r>
            <a:endParaRPr lang="de-DE" sz="15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169339"/>
              </p:ext>
            </p:extLst>
          </p:nvPr>
        </p:nvGraphicFramePr>
        <p:xfrm>
          <a:off x="4211960" y="2624668"/>
          <a:ext cx="4608512" cy="246116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08512"/>
              </a:tblGrid>
              <a:tr h="653492">
                <a:tc>
                  <a:txBody>
                    <a:bodyPr/>
                    <a:lstStyle/>
                    <a:p>
                      <a:pPr algn="ctr"/>
                      <a:r>
                        <a:rPr lang="de-DE" sz="2000" i="0" dirty="0" smtClean="0"/>
                        <a:t>Kultur, Freizeit, Tourismus</a:t>
                      </a:r>
                      <a:endParaRPr lang="de-DE" sz="2000" i="0" dirty="0"/>
                    </a:p>
                  </a:txBody>
                  <a:tcPr>
                    <a:solidFill>
                      <a:srgbClr val="003160"/>
                    </a:solidFill>
                  </a:tcPr>
                </a:tc>
              </a:tr>
              <a:tr h="1807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Wie beurteilen Sie das kulturelle Angebot?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Welche Veranstaltungen gibt es? Wo bestehen Mängel und Defizite?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Wie beurteilen Sie das Freizeitangebot und wie kann das Angebot verbessert werden?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Wie kann der Tourismus gefördert werden?</a:t>
                      </a:r>
                    </a:p>
                  </a:txBody>
                  <a:tcPr>
                    <a:solidFill>
                      <a:srgbClr val="D6D6CB"/>
                    </a:solidFill>
                  </a:tcPr>
                </a:tc>
              </a:tr>
            </a:tbl>
          </a:graphicData>
        </a:graphic>
      </p:graphicFrame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5072063" y="945582"/>
            <a:ext cx="40719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Themenbezogene Workshops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  <p:pic>
        <p:nvPicPr>
          <p:cNvPr id="3074" name="Picture 2" descr="N:\projekte\901_1000\914\03_LZ Polch\Fotos\Polch_150422_Gebäudenutzung\Marktplatz\P1040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9" y="1412776"/>
            <a:ext cx="2855045" cy="21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:\projekte\901_1000\914\03_LZ Polch\Fotos\Polch_150422_Verkehr\Marktplatz\IMG_5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9" y="3713416"/>
            <a:ext cx="2855045" cy="214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36"/>
          <p:cNvSpPr txBox="1">
            <a:spLocks noChangeArrowheads="1"/>
          </p:cNvSpPr>
          <p:nvPr/>
        </p:nvSpPr>
        <p:spPr bwMode="auto">
          <a:xfrm>
            <a:off x="4139952" y="1652013"/>
            <a:ext cx="47879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500" b="1" dirty="0">
                <a:solidFill>
                  <a:srgbClr val="003160"/>
                </a:solidFill>
                <a:latin typeface="+mj-lt"/>
              </a:rPr>
              <a:t>Wie geht es weiter?</a:t>
            </a:r>
          </a:p>
        </p:txBody>
      </p:sp>
      <p:sp>
        <p:nvSpPr>
          <p:cNvPr id="16" name="Rechteck 15"/>
          <p:cNvSpPr/>
          <p:nvPr/>
        </p:nvSpPr>
        <p:spPr>
          <a:xfrm>
            <a:off x="4211390" y="1940938"/>
            <a:ext cx="4644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15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Arbeitsinhalte der Arbeitsgruppe </a:t>
            </a:r>
            <a:r>
              <a:rPr lang="de-DE" sz="15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03 </a:t>
            </a:r>
          </a:p>
          <a:p>
            <a:pPr algn="r">
              <a:defRPr/>
            </a:pPr>
            <a:r>
              <a:rPr lang="de-DE" sz="15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„</a:t>
            </a:r>
            <a:r>
              <a:rPr lang="de-DE" sz="15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Verkehr, Mobilität, Erreichbarkeit, Parken“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156988"/>
              </p:ext>
            </p:extLst>
          </p:nvPr>
        </p:nvGraphicFramePr>
        <p:xfrm>
          <a:off x="4390902" y="2660497"/>
          <a:ext cx="4464496" cy="27127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464496"/>
              </a:tblGrid>
              <a:tr h="509074">
                <a:tc>
                  <a:txBody>
                    <a:bodyPr/>
                    <a:lstStyle/>
                    <a:p>
                      <a:pPr algn="ctr"/>
                      <a:r>
                        <a:rPr lang="de-DE" sz="20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Verkehr, Mobilität, </a:t>
                      </a:r>
                    </a:p>
                    <a:p>
                      <a:pPr algn="ctr"/>
                      <a:r>
                        <a:rPr lang="de-DE" sz="20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Erreichbarkeit, Parken</a:t>
                      </a:r>
                      <a:endParaRPr lang="de-DE" sz="20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3160"/>
                    </a:solidFill>
                  </a:tcPr>
                </a:tc>
              </a:tr>
              <a:tr h="19391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Wo befinden sich Gefahrenstellen?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Wie beurteilen Sie das Angebot an Rad- und Fußwegen?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Ist das ÖPNV-Angebot ausreichend?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Wo fehlen Parkplätze?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Wie können Erreichbarkeiten verbessert werden?</a:t>
                      </a:r>
                    </a:p>
                  </a:txBody>
                  <a:tcPr>
                    <a:solidFill>
                      <a:srgbClr val="D6D6CB"/>
                    </a:solidFill>
                  </a:tcPr>
                </a:tc>
              </a:tr>
            </a:tbl>
          </a:graphicData>
        </a:graphic>
      </p:graphicFrame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5072063" y="945582"/>
            <a:ext cx="40719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Themenbezogene Workshops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  <p:pic>
        <p:nvPicPr>
          <p:cNvPr id="4098" name="Picture 2" descr="N:\projekte\901_1000\914\03_LZ Polch\Fotos\Polch_150422_Verkehr\Am Bahnhof\IMG_5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0158"/>
            <a:ext cx="2787545" cy="20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:\projekte\901_1000\914\03_LZ Polch\Fotos\Polch_150422_Verkehr\Laßportstraße\IMG_50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"/>
          <a:stretch/>
        </p:blipFill>
        <p:spPr bwMode="auto">
          <a:xfrm>
            <a:off x="358387" y="3862080"/>
            <a:ext cx="2824694" cy="200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36"/>
          <p:cNvSpPr txBox="1">
            <a:spLocks noChangeArrowheads="1"/>
          </p:cNvSpPr>
          <p:nvPr/>
        </p:nvSpPr>
        <p:spPr bwMode="auto">
          <a:xfrm>
            <a:off x="4340275" y="1700808"/>
            <a:ext cx="455220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500" b="1" i="1" dirty="0">
                <a:solidFill>
                  <a:srgbClr val="003160"/>
                </a:solidFill>
                <a:latin typeface="Calibri" pitchFamily="34" charset="0"/>
              </a:rPr>
              <a:t>Wie geht es weiter?</a:t>
            </a:r>
          </a:p>
        </p:txBody>
      </p:sp>
      <p:sp>
        <p:nvSpPr>
          <p:cNvPr id="16" name="Rechteck 15"/>
          <p:cNvSpPr/>
          <p:nvPr/>
        </p:nvSpPr>
        <p:spPr>
          <a:xfrm>
            <a:off x="3523563" y="1989733"/>
            <a:ext cx="53287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15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Arbeitsinhalte der Arbeitsgruppe </a:t>
            </a:r>
            <a:r>
              <a:rPr lang="de-DE" sz="15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04</a:t>
            </a:r>
          </a:p>
          <a:p>
            <a:pPr algn="r">
              <a:defRPr/>
            </a:pPr>
            <a:r>
              <a:rPr lang="de-DE" sz="15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„Infrastruktur, Versorgung und soziales Miteinander“</a:t>
            </a:r>
            <a:endParaRPr lang="de-DE" sz="15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481187"/>
              </p:ext>
            </p:extLst>
          </p:nvPr>
        </p:nvGraphicFramePr>
        <p:xfrm>
          <a:off x="3635896" y="2651945"/>
          <a:ext cx="5232205" cy="267071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32205"/>
              </a:tblGrid>
              <a:tr h="509074">
                <a:tc>
                  <a:txBody>
                    <a:bodyPr/>
                    <a:lstStyle/>
                    <a:p>
                      <a:pPr algn="ctr"/>
                      <a:r>
                        <a:rPr lang="de-DE" sz="2100" i="0" dirty="0" smtClean="0"/>
                        <a:t>Infrastruktur, Versorgung,</a:t>
                      </a:r>
                      <a:r>
                        <a:rPr lang="de-DE" sz="2100" i="0" baseline="0" dirty="0" smtClean="0"/>
                        <a:t> soziales Miteinander</a:t>
                      </a:r>
                      <a:endParaRPr lang="de-DE" sz="2100" i="0" dirty="0"/>
                    </a:p>
                  </a:txBody>
                  <a:tcPr>
                    <a:solidFill>
                      <a:srgbClr val="003160"/>
                    </a:solidFill>
                  </a:tcPr>
                </a:tc>
              </a:tr>
              <a:tr h="19391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Wie beurteilen Sie die Versorgungssituation?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Wie beurteilen Sie das infrastrukturelle Angebot?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Welche Betriebe und Einrichtungen gibt es, wo bestehen Defizite?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Wie können ortsansässige Unternehmen unterstützt werden?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5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Wie beurteilen Sie das soziale Miteinander und das ehrenamtliche Engagement?</a:t>
                      </a:r>
                    </a:p>
                  </a:txBody>
                  <a:tcPr>
                    <a:solidFill>
                      <a:srgbClr val="D6D6CB"/>
                    </a:solidFill>
                  </a:tcPr>
                </a:tc>
              </a:tr>
            </a:tbl>
          </a:graphicData>
        </a:graphic>
      </p:graphicFrame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5072063" y="945582"/>
            <a:ext cx="40719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Themenbezogene Workshops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  <p:pic>
        <p:nvPicPr>
          <p:cNvPr id="5122" name="Picture 2" descr="N:\projekte\901_1000\914\03_LZ Polch\Fotos\Polch_150422_Gebäudenutzung\Laßportstraße\P1040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88" y="3393539"/>
            <a:ext cx="1857512" cy="247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:\projekte\901_1000\914\03_LZ Polch\Fotos\Polch_150422_Gebäudenutzung\Laßportstraße\P10401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2"/>
          <a:stretch/>
        </p:blipFill>
        <p:spPr bwMode="auto">
          <a:xfrm>
            <a:off x="395536" y="1392769"/>
            <a:ext cx="2821797" cy="183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365404" y="3006238"/>
            <a:ext cx="6929486" cy="58477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sz="1600" b="1" i="1" dirty="0">
                <a:solidFill>
                  <a:srgbClr val="003160"/>
                </a:solidFill>
                <a:latin typeface="+mn-lt"/>
              </a:rPr>
              <a:t>Die zur Verfügung stehenden </a:t>
            </a:r>
            <a:r>
              <a:rPr lang="de-DE" sz="1600" b="1" i="1" dirty="0">
                <a:solidFill>
                  <a:srgbClr val="FF0000"/>
                </a:solidFill>
                <a:latin typeface="+mn-lt"/>
              </a:rPr>
              <a:t>Fördermittel sind für private und öffentliche Investitionen </a:t>
            </a:r>
            <a:r>
              <a:rPr lang="de-DE" sz="1600" b="1" i="1" dirty="0">
                <a:solidFill>
                  <a:srgbClr val="003160"/>
                </a:solidFill>
                <a:latin typeface="+mn-lt"/>
              </a:rPr>
              <a:t>zur Aufwertung  des </a:t>
            </a:r>
            <a:r>
              <a:rPr lang="de-DE" sz="1600" b="1" i="1" dirty="0" err="1" smtClean="0">
                <a:solidFill>
                  <a:srgbClr val="003160"/>
                </a:solidFill>
                <a:latin typeface="+mn-lt"/>
              </a:rPr>
              <a:t>Altortes</a:t>
            </a:r>
            <a:r>
              <a:rPr lang="de-DE" sz="1600" b="1" i="1" dirty="0" smtClean="0">
                <a:solidFill>
                  <a:srgbClr val="003160"/>
                </a:solidFill>
                <a:latin typeface="+mn-lt"/>
              </a:rPr>
              <a:t> bzw. des Stadtkernes bestimmt</a:t>
            </a:r>
            <a:r>
              <a:rPr lang="de-DE" sz="1600" b="1" i="1" dirty="0">
                <a:solidFill>
                  <a:srgbClr val="003160"/>
                </a:solidFill>
                <a:latin typeface="+mn-lt"/>
              </a:rPr>
              <a:t>.</a:t>
            </a:r>
          </a:p>
        </p:txBody>
      </p:sp>
      <p:sp>
        <p:nvSpPr>
          <p:cNvPr id="17" name="Rechteck 16"/>
          <p:cNvSpPr/>
          <p:nvPr/>
        </p:nvSpPr>
        <p:spPr>
          <a:xfrm>
            <a:off x="338764" y="3877653"/>
            <a:ext cx="6929486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sz="1600" b="1" i="1" dirty="0">
                <a:solidFill>
                  <a:srgbClr val="003160"/>
                </a:solidFill>
                <a:latin typeface="+mn-lt"/>
              </a:rPr>
              <a:t>Idealerweise ergänzen sich </a:t>
            </a:r>
            <a:r>
              <a:rPr lang="de-DE" sz="1600" b="1" i="1" dirty="0">
                <a:solidFill>
                  <a:srgbClr val="FF0000"/>
                </a:solidFill>
                <a:latin typeface="+mn-lt"/>
              </a:rPr>
              <a:t>privates und öffentliches Engagement </a:t>
            </a:r>
            <a:r>
              <a:rPr lang="de-DE" sz="1600" b="1" i="1" dirty="0">
                <a:solidFill>
                  <a:srgbClr val="003160"/>
                </a:solidFill>
                <a:latin typeface="+mn-lt"/>
              </a:rPr>
              <a:t>bei der weiteren Entwicklung </a:t>
            </a:r>
            <a:r>
              <a:rPr lang="de-DE" sz="1600" b="1" i="1" dirty="0" smtClean="0">
                <a:solidFill>
                  <a:srgbClr val="003160"/>
                </a:solidFill>
                <a:latin typeface="+mn-lt"/>
              </a:rPr>
              <a:t>zu </a:t>
            </a:r>
            <a:r>
              <a:rPr lang="de-DE" sz="1600" b="1" i="1" dirty="0">
                <a:solidFill>
                  <a:srgbClr val="003160"/>
                </a:solidFill>
                <a:latin typeface="+mn-lt"/>
              </a:rPr>
              <a:t>einem attraktiven Standort für Wohnen, Arbeiten und Handel.</a:t>
            </a:r>
          </a:p>
        </p:txBody>
      </p:sp>
      <p:sp>
        <p:nvSpPr>
          <p:cNvPr id="18" name="Rechteck 17"/>
          <p:cNvSpPr/>
          <p:nvPr/>
        </p:nvSpPr>
        <p:spPr>
          <a:xfrm>
            <a:off x="328736" y="1674758"/>
            <a:ext cx="6929486" cy="1077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de-DE" sz="1600" b="1" i="1" dirty="0">
                <a:solidFill>
                  <a:srgbClr val="003160"/>
                </a:solidFill>
                <a:latin typeface="+mn-lt"/>
              </a:rPr>
              <a:t>Im Rahmen </a:t>
            </a:r>
            <a:r>
              <a:rPr lang="de-DE" sz="1600" b="1" i="1" dirty="0">
                <a:solidFill>
                  <a:srgbClr val="FF0000"/>
                </a:solidFill>
                <a:latin typeface="+mn-lt"/>
              </a:rPr>
              <a:t>des Förderprogramms </a:t>
            </a:r>
            <a:r>
              <a:rPr lang="de-DE" sz="1600" b="1" i="1" dirty="0" smtClean="0">
                <a:solidFill>
                  <a:srgbClr val="FF0000"/>
                </a:solidFill>
                <a:latin typeface="+mn-lt"/>
              </a:rPr>
              <a:t>„Ländliche Zentren – Kleinere Städte und Gemeinden“</a:t>
            </a:r>
            <a:r>
              <a:rPr lang="de-DE" sz="16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1600" b="1" i="1" dirty="0" smtClean="0">
                <a:solidFill>
                  <a:srgbClr val="003160"/>
                </a:solidFill>
                <a:latin typeface="+mn-lt"/>
              </a:rPr>
              <a:t>sollen kleinere Städte und Gemeinden, die in dünn besiedelten, ländlichen Räumen liegen, als Ankerpunkte der Daseinsvorsorge bzw. in ihrer zentralörtlichen Funktion für die Zukunft handlungsfähig gemacht werden.  </a:t>
            </a:r>
            <a:endParaRPr lang="de-DE" sz="1600" b="1" i="1" dirty="0">
              <a:solidFill>
                <a:srgbClr val="003160"/>
              </a:solidFill>
              <a:latin typeface="+mn-lt"/>
            </a:endParaRP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5072063" y="945582"/>
            <a:ext cx="40719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Worum geht es?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352" y="1617455"/>
            <a:ext cx="1051342" cy="1118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228" y="4187463"/>
            <a:ext cx="877590" cy="104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75" y="2963327"/>
            <a:ext cx="864096" cy="96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36"/>
          <p:cNvSpPr txBox="1">
            <a:spLocks noChangeArrowheads="1"/>
          </p:cNvSpPr>
          <p:nvPr/>
        </p:nvSpPr>
        <p:spPr bwMode="auto">
          <a:xfrm>
            <a:off x="4356100" y="1878013"/>
            <a:ext cx="47879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500" b="1" dirty="0">
                <a:solidFill>
                  <a:srgbClr val="003160"/>
                </a:solidFill>
                <a:latin typeface="Calibri" pitchFamily="34" charset="0"/>
              </a:rPr>
              <a:t>Wie geht es weiter?</a:t>
            </a: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14989"/>
              </p:ext>
            </p:extLst>
          </p:nvPr>
        </p:nvGraphicFramePr>
        <p:xfrm>
          <a:off x="3275856" y="2917291"/>
          <a:ext cx="2551382" cy="256146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551382"/>
              </a:tblGrid>
              <a:tr h="404716">
                <a:tc>
                  <a:txBody>
                    <a:bodyPr/>
                    <a:lstStyle/>
                    <a:p>
                      <a:r>
                        <a:rPr lang="de-DE" sz="1900" i="0" baseline="0" dirty="0" smtClean="0"/>
                        <a:t>Bürgerworkshop</a:t>
                      </a:r>
                      <a:endParaRPr lang="de-DE" sz="1900" i="0" dirty="0"/>
                    </a:p>
                  </a:txBody>
                  <a:tcPr marL="106387" marR="106387" marT="53193" marB="53193">
                    <a:solidFill>
                      <a:srgbClr val="003160"/>
                    </a:solidFill>
                  </a:tcPr>
                </a:tc>
              </a:tr>
              <a:tr h="2156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Einführung in die Themen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Sammeln von Stärken und Schwächen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Auflisten </a:t>
                      </a:r>
                      <a:r>
                        <a:rPr lang="de-DE" sz="16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von Ideen</a:t>
                      </a:r>
                      <a:r>
                        <a:rPr lang="de-DE" sz="16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, Aktionen und </a:t>
                      </a:r>
                      <a:r>
                        <a:rPr lang="de-DE" sz="16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Maßnahmen</a:t>
                      </a:r>
                      <a:endParaRPr lang="de-DE" sz="16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387" marR="106387" marT="53193" marB="5319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hteck 15"/>
          <p:cNvSpPr/>
          <p:nvPr/>
        </p:nvSpPr>
        <p:spPr>
          <a:xfrm>
            <a:off x="179388" y="2256929"/>
            <a:ext cx="8964612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Arbeitsinhalte der themenbezogenen Arbeitsgruppen </a:t>
            </a:r>
            <a:r>
              <a:rPr lang="de-DE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im Juni/ Juli 2015</a:t>
            </a:r>
            <a:endParaRPr lang="de-DE" sz="15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431598"/>
              </p:ext>
            </p:extLst>
          </p:nvPr>
        </p:nvGraphicFramePr>
        <p:xfrm>
          <a:off x="6228184" y="2917291"/>
          <a:ext cx="2551382" cy="257578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551382"/>
              </a:tblGrid>
              <a:tr h="6299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9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Gemeinsame </a:t>
                      </a:r>
                      <a:r>
                        <a:rPr lang="de-DE" sz="19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Veranstaltung</a:t>
                      </a:r>
                    </a:p>
                  </a:txBody>
                  <a:tcPr marL="106387" marR="106387" marT="53193" marB="53193">
                    <a:solidFill>
                      <a:srgbClr val="003160"/>
                    </a:solidFill>
                  </a:tcPr>
                </a:tc>
              </a:tr>
              <a:tr h="189028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sng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de-DE" sz="1600" b="1" u="sng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u="sng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Teil: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de-DE" sz="16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Vorstellung der </a:t>
                      </a:r>
                      <a:r>
                        <a:rPr lang="de-DE" sz="1600" b="1" kern="1200" dirty="0" err="1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Workshopergebnisse</a:t>
                      </a:r>
                      <a:endParaRPr lang="de-DE" sz="16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sng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2. Teil: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none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Zuordnung</a:t>
                      </a:r>
                      <a:r>
                        <a:rPr lang="de-DE" sz="1600" b="1" u="none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 von Prioritäten für Maßnahmenvorschläge</a:t>
                      </a:r>
                      <a:endParaRPr lang="de-DE" sz="1600" b="1" u="none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387" marR="106387" marT="53193" marB="5319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5072063" y="945582"/>
            <a:ext cx="40719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Themenbezogene Workshops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392277"/>
              </p:ext>
            </p:extLst>
          </p:nvPr>
        </p:nvGraphicFramePr>
        <p:xfrm>
          <a:off x="323528" y="2917290"/>
          <a:ext cx="2543533" cy="258669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543533"/>
              </a:tblGrid>
              <a:tr h="421084">
                <a:tc>
                  <a:txBody>
                    <a:bodyPr/>
                    <a:lstStyle/>
                    <a:p>
                      <a:r>
                        <a:rPr lang="de-DE" sz="1900" i="0" dirty="0" smtClean="0"/>
                        <a:t>Auftakt</a:t>
                      </a:r>
                      <a:endParaRPr lang="de-DE" sz="1900" i="0" dirty="0"/>
                    </a:p>
                  </a:txBody>
                  <a:tcPr marL="106387" marR="106387" marT="53193" marB="53193">
                    <a:solidFill>
                      <a:srgbClr val="003160"/>
                    </a:solidFill>
                  </a:tcPr>
                </a:tc>
              </a:tr>
              <a:tr h="2165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Vorstellung des Projektes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Präsentation der Fragebogenergebnisse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Eintragung in Teilnehmerlisten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387" marR="106387" marT="53193" marB="5319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4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/>
          <p:cNvSpPr txBox="1"/>
          <p:nvPr/>
        </p:nvSpPr>
        <p:spPr>
          <a:xfrm>
            <a:off x="667476" y="1772816"/>
            <a:ext cx="4192556" cy="1769715"/>
          </a:xfrm>
          <a:prstGeom prst="rect">
            <a:avLst/>
          </a:prstGeom>
          <a:solidFill>
            <a:srgbClr val="003160"/>
          </a:solidFill>
          <a:effectLst>
            <a:outerShdw blurRad="63500" dist="63500" algn="tl" rotWithShape="0">
              <a:prstClr val="black">
                <a:alpha val="43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1400" b="1" i="1" dirty="0" smtClean="0">
                <a:solidFill>
                  <a:schemeClr val="bg1"/>
                </a:solidFill>
                <a:latin typeface="+mn-lt"/>
              </a:rPr>
              <a:t>Bürgerbeteiligung:</a:t>
            </a:r>
          </a:p>
          <a:p>
            <a:pPr>
              <a:spcAft>
                <a:spcPts val="600"/>
              </a:spcAft>
              <a:defRPr/>
            </a:pPr>
            <a:endParaRPr lang="de-DE" sz="1400" b="1" i="1" dirty="0" smtClean="0">
              <a:solidFill>
                <a:schemeClr val="bg1"/>
              </a:solidFill>
              <a:latin typeface="+mn-lt"/>
            </a:endParaRPr>
          </a:p>
          <a:p>
            <a:pPr marL="182563" indent="-182563">
              <a:spcAft>
                <a:spcPts val="600"/>
              </a:spcAft>
              <a:buFontTx/>
              <a:buChar char="-"/>
              <a:defRPr/>
            </a:pPr>
            <a:r>
              <a:rPr lang="de-DE" sz="1400" b="1" i="1" dirty="0" smtClean="0">
                <a:solidFill>
                  <a:schemeClr val="bg1"/>
                </a:solidFill>
                <a:latin typeface="+mn-lt"/>
              </a:rPr>
              <a:t>01. Juni: 		Auftaktveranstaltung</a:t>
            </a:r>
          </a:p>
          <a:p>
            <a:pPr marL="182563" indent="-182563">
              <a:spcAft>
                <a:spcPts val="600"/>
              </a:spcAft>
              <a:buFontTx/>
              <a:buChar char="-"/>
              <a:defRPr/>
            </a:pPr>
            <a:r>
              <a:rPr lang="de-DE" sz="1400" b="1" i="1" dirty="0" smtClean="0">
                <a:solidFill>
                  <a:schemeClr val="bg1"/>
                </a:solidFill>
                <a:latin typeface="+mn-lt"/>
              </a:rPr>
              <a:t>09 Juni:		</a:t>
            </a:r>
            <a:r>
              <a:rPr lang="de-DE" sz="1400" b="1" i="1" dirty="0" err="1" smtClean="0">
                <a:solidFill>
                  <a:schemeClr val="bg1"/>
                </a:solidFill>
                <a:latin typeface="+mn-lt"/>
              </a:rPr>
              <a:t>Workshoprunde</a:t>
            </a:r>
            <a:r>
              <a:rPr lang="de-DE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400" b="1" i="1" dirty="0">
                <a:solidFill>
                  <a:schemeClr val="bg1"/>
                </a:solidFill>
                <a:latin typeface="+mn-lt"/>
              </a:rPr>
              <a:t>1</a:t>
            </a:r>
          </a:p>
          <a:p>
            <a:pPr marL="182563" indent="-182563">
              <a:spcAft>
                <a:spcPts val="600"/>
              </a:spcAft>
              <a:buFontTx/>
              <a:buChar char="-"/>
              <a:defRPr/>
            </a:pPr>
            <a:r>
              <a:rPr lang="de-DE" sz="1400" b="1" i="1" dirty="0" smtClean="0">
                <a:solidFill>
                  <a:schemeClr val="bg1"/>
                </a:solidFill>
                <a:latin typeface="+mn-lt"/>
              </a:rPr>
              <a:t>17. Juni:		</a:t>
            </a:r>
            <a:r>
              <a:rPr lang="de-DE" sz="1400" b="1" i="1" dirty="0" err="1" smtClean="0">
                <a:solidFill>
                  <a:schemeClr val="bg1"/>
                </a:solidFill>
                <a:latin typeface="+mn-lt"/>
              </a:rPr>
              <a:t>Workshoprunde</a:t>
            </a:r>
            <a:r>
              <a:rPr lang="de-DE" sz="1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400" b="1" i="1" dirty="0" smtClean="0">
                <a:solidFill>
                  <a:schemeClr val="bg1"/>
                </a:solidFill>
                <a:latin typeface="+mn-lt"/>
              </a:rPr>
              <a:t>2</a:t>
            </a:r>
            <a:endParaRPr lang="de-DE" sz="1400" b="1" i="1" dirty="0">
              <a:solidFill>
                <a:schemeClr val="bg1"/>
              </a:solidFill>
              <a:latin typeface="+mn-lt"/>
            </a:endParaRPr>
          </a:p>
          <a:p>
            <a:pPr marL="182563" indent="-182563">
              <a:spcAft>
                <a:spcPts val="600"/>
              </a:spcAft>
              <a:buFontTx/>
              <a:buChar char="-"/>
              <a:defRPr/>
            </a:pPr>
            <a:r>
              <a:rPr lang="de-DE" sz="1400" b="1" i="1" dirty="0" smtClean="0">
                <a:solidFill>
                  <a:schemeClr val="bg1"/>
                </a:solidFill>
                <a:latin typeface="+mn-lt"/>
              </a:rPr>
              <a:t>06. Juli:		Abschlussveranstaltung</a:t>
            </a:r>
            <a:endParaRPr lang="de-DE" sz="14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5853">
            <a:off x="711799" y="4212091"/>
            <a:ext cx="2070567" cy="1552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7140">
            <a:off x="2787493" y="4117415"/>
            <a:ext cx="2091045" cy="1568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Bild 1" descr="Workshop_Bahnhofsvorplatz 00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65525">
            <a:off x="6217783" y="2224590"/>
            <a:ext cx="2535471" cy="189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5072063" y="945582"/>
            <a:ext cx="40719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Terminierung der Workshops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  <p:pic>
        <p:nvPicPr>
          <p:cNvPr id="5" name="Bild 4" descr="Workshop_Bahnhofsvorplatz 00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624" y="3764031"/>
            <a:ext cx="2168358" cy="1626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30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81177"/>
              </p:ext>
            </p:extLst>
          </p:nvPr>
        </p:nvGraphicFramePr>
        <p:xfrm>
          <a:off x="1403648" y="1731321"/>
          <a:ext cx="6339935" cy="3336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07"/>
                <a:gridCol w="1953971"/>
                <a:gridCol w="1884296"/>
                <a:gridCol w="2082961"/>
              </a:tblGrid>
              <a:tr h="272001">
                <a:tc rowSpan="2"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115853" marR="115853" marT="57926" marB="57926">
                    <a:solidFill>
                      <a:srgbClr val="00316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200" b="1" i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/>
                        </a:rPr>
                        <a:t>Thema</a:t>
                      </a:r>
                      <a:endParaRPr lang="de-DE" sz="1200" i="0" dirty="0">
                        <a:solidFill>
                          <a:schemeClr val="bg1"/>
                        </a:solidFill>
                      </a:endParaRPr>
                    </a:p>
                  </a:txBody>
                  <a:tcPr marL="115853" marR="115853" marT="57926" marB="57926">
                    <a:solidFill>
                      <a:srgbClr val="0031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de-DE" sz="1200" dirty="0" smtClean="0"/>
                        <a:t>Bürgerworkshops</a:t>
                      </a:r>
                      <a:endParaRPr lang="de-DE" sz="1200" dirty="0"/>
                    </a:p>
                  </a:txBody>
                  <a:tcPr marL="115853" marR="115853" marT="57926" marB="57926">
                    <a:solidFill>
                      <a:srgbClr val="0031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Abschlussveranstaltung</a:t>
                      </a:r>
                      <a:endParaRPr lang="de-DE" sz="1200" dirty="0"/>
                    </a:p>
                  </a:txBody>
                  <a:tcPr marL="115853" marR="115853" marT="57926" marB="57926">
                    <a:solidFill>
                      <a:srgbClr val="003160"/>
                    </a:solidFill>
                  </a:tcPr>
                </a:tc>
              </a:tr>
              <a:tr h="4253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Vorstellung und Priorisierung</a:t>
                      </a:r>
                      <a:endParaRPr lang="de-DE" sz="1200" dirty="0"/>
                    </a:p>
                  </a:txBody>
                  <a:tcPr marL="115853" marR="115853" marT="57926" marB="57926">
                    <a:solidFill>
                      <a:srgbClr val="003160"/>
                    </a:solidFill>
                  </a:tcPr>
                </a:tc>
              </a:tr>
              <a:tr h="618778"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Bauen und Gestaltung</a:t>
                      </a: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09. Juni 2015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18:00 – 19:30 Uhr</a:t>
                      </a: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. Juli 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19:00 </a:t>
                      </a:r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– 21:00 Uhr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3409"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Kultur,</a:t>
                      </a:r>
                      <a:r>
                        <a:rPr lang="de-DE" sz="110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 Freizeit und Tourismus</a:t>
                      </a:r>
                      <a:endParaRPr lang="de-DE" sz="11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09. Juni 2015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19:30 – 21:00 Uhr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3409"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Verkehr, Mobilität,</a:t>
                      </a:r>
                      <a:r>
                        <a:rPr lang="de-DE" sz="1100" b="1" kern="1200" baseline="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1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Erreichbarkeit und Parken</a:t>
                      </a: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17. Juni 2015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18:00 – 19:30 Uhr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3409"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Infrastruktur, Versorgung, soziales Miteinander</a:t>
                      </a: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17. Juni 2015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rgbClr val="003160"/>
                          </a:solidFill>
                          <a:latin typeface="+mn-lt"/>
                          <a:ea typeface="+mn-ea"/>
                          <a:cs typeface="+mn-cs"/>
                        </a:rPr>
                        <a:t>19:30 – 21:00 Uhr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 smtClean="0">
                        <a:solidFill>
                          <a:srgbClr val="0031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853" marR="115853" marT="57926" marB="579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5072063" y="945582"/>
            <a:ext cx="40719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Termine: Öffentlichkeitsarbeit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7176"/>
          <p:cNvSpPr txBox="1">
            <a:spLocks noChangeArrowheads="1"/>
          </p:cNvSpPr>
          <p:nvPr/>
        </p:nvSpPr>
        <p:spPr bwMode="auto">
          <a:xfrm>
            <a:off x="2267842" y="908720"/>
            <a:ext cx="6624638" cy="1223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ts val="0"/>
              </a:spcBef>
            </a:pPr>
            <a:r>
              <a:rPr lang="de-DE" altLang="de-DE" sz="2100" b="1" i="1" dirty="0" smtClean="0">
                <a:solidFill>
                  <a:srgbClr val="003160"/>
                </a:solidFill>
              </a:rPr>
              <a:t>Kooperationsverbund Münstermaifeld-</a:t>
            </a:r>
            <a:r>
              <a:rPr lang="de-DE" altLang="de-DE" sz="2100" b="1" i="1" dirty="0" err="1" smtClean="0">
                <a:solidFill>
                  <a:srgbClr val="003160"/>
                </a:solidFill>
              </a:rPr>
              <a:t>Ochtendung</a:t>
            </a:r>
            <a:r>
              <a:rPr lang="de-DE" altLang="de-DE" sz="2100" b="1" i="1" dirty="0" smtClean="0">
                <a:solidFill>
                  <a:srgbClr val="003160"/>
                </a:solidFill>
              </a:rPr>
              <a:t>-</a:t>
            </a:r>
            <a:r>
              <a:rPr lang="de-DE" altLang="de-DE" sz="2100" b="1" i="1" dirty="0" err="1" smtClean="0">
                <a:solidFill>
                  <a:srgbClr val="003160"/>
                </a:solidFill>
              </a:rPr>
              <a:t>Polch</a:t>
            </a:r>
            <a:endParaRPr lang="de-DE" altLang="de-DE" sz="2100" b="1" i="1" dirty="0" smtClean="0">
              <a:solidFill>
                <a:srgbClr val="003160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de-DE" altLang="de-DE" sz="2100" b="1" i="1" dirty="0">
                <a:solidFill>
                  <a:srgbClr val="003160"/>
                </a:solidFill>
              </a:rPr>
              <a:t>i</a:t>
            </a:r>
            <a:r>
              <a:rPr lang="de-DE" altLang="de-DE" sz="2100" b="1" i="1" dirty="0" smtClean="0">
                <a:solidFill>
                  <a:srgbClr val="003160"/>
                </a:solidFill>
              </a:rPr>
              <a:t>m Städtebauförderprogramm </a:t>
            </a:r>
          </a:p>
          <a:p>
            <a:pPr algn="r">
              <a:spcBef>
                <a:spcPts val="0"/>
              </a:spcBef>
            </a:pPr>
            <a:r>
              <a:rPr lang="de-DE" altLang="de-DE" sz="2100" b="1" i="1" dirty="0" smtClean="0">
                <a:solidFill>
                  <a:srgbClr val="003160"/>
                </a:solidFill>
              </a:rPr>
              <a:t>„Ländliche Zentren – kleinere Städte und Gemeinden“</a:t>
            </a:r>
            <a:endParaRPr lang="de-DE" altLang="de-DE" sz="2100" b="1" i="1" dirty="0">
              <a:solidFill>
                <a:srgbClr val="003160"/>
              </a:solidFill>
            </a:endParaRPr>
          </a:p>
        </p:txBody>
      </p:sp>
      <p:sp>
        <p:nvSpPr>
          <p:cNvPr id="5126" name="Text Box 7176"/>
          <p:cNvSpPr txBox="1">
            <a:spLocks noChangeArrowheads="1"/>
          </p:cNvSpPr>
          <p:nvPr/>
        </p:nvSpPr>
        <p:spPr bwMode="auto">
          <a:xfrm>
            <a:off x="3849926" y="4941168"/>
            <a:ext cx="5090428" cy="3539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1700" b="1" i="1" dirty="0" smtClean="0">
                <a:solidFill>
                  <a:srgbClr val="003160"/>
                </a:solidFill>
              </a:rPr>
              <a:t>Stadt </a:t>
            </a:r>
            <a:r>
              <a:rPr lang="de-DE" altLang="de-DE" sz="1700" b="1" i="1" dirty="0" err="1" smtClean="0">
                <a:solidFill>
                  <a:srgbClr val="003160"/>
                </a:solidFill>
              </a:rPr>
              <a:t>Polch</a:t>
            </a:r>
            <a:r>
              <a:rPr lang="de-DE" altLang="de-DE" sz="1700" b="1" i="1" dirty="0" smtClean="0">
                <a:solidFill>
                  <a:srgbClr val="003160"/>
                </a:solidFill>
              </a:rPr>
              <a:t> – Auftaktveranstaltung am 1. Juni 2015</a:t>
            </a:r>
            <a:endParaRPr lang="de-DE" altLang="de-DE" sz="1700" b="1" i="1" dirty="0">
              <a:solidFill>
                <a:srgbClr val="003160"/>
              </a:solidFill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6163074" y="2726100"/>
            <a:ext cx="2750940" cy="2133767"/>
            <a:chOff x="6163074" y="2798108"/>
            <a:chExt cx="2750940" cy="2133767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3074" y="2798108"/>
              <a:ext cx="2750940" cy="21337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192" y="2917933"/>
              <a:ext cx="479704" cy="576064"/>
            </a:xfrm>
            <a:prstGeom prst="rect">
              <a:avLst/>
            </a:prstGeom>
          </p:spPr>
        </p:pic>
      </p:grpSp>
      <p:grpSp>
        <p:nvGrpSpPr>
          <p:cNvPr id="8" name="Gruppierung 7"/>
          <p:cNvGrpSpPr/>
          <p:nvPr/>
        </p:nvGrpSpPr>
        <p:grpSpPr>
          <a:xfrm>
            <a:off x="323528" y="2708920"/>
            <a:ext cx="2750940" cy="2150947"/>
            <a:chOff x="323528" y="2780928"/>
            <a:chExt cx="2750940" cy="2150947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528" y="2780928"/>
              <a:ext cx="2750940" cy="21509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2861593"/>
              <a:ext cx="535838" cy="575883"/>
            </a:xfrm>
            <a:prstGeom prst="rect">
              <a:avLst/>
            </a:prstGeom>
          </p:spPr>
        </p:pic>
      </p:grpSp>
      <p:grpSp>
        <p:nvGrpSpPr>
          <p:cNvPr id="7" name="Gruppierung 6"/>
          <p:cNvGrpSpPr/>
          <p:nvPr/>
        </p:nvGrpSpPr>
        <p:grpSpPr>
          <a:xfrm>
            <a:off x="3275856" y="2726101"/>
            <a:ext cx="2750940" cy="2133766"/>
            <a:chOff x="3275856" y="2798109"/>
            <a:chExt cx="2750940" cy="2133766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5856" y="2798109"/>
              <a:ext cx="2750940" cy="21337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2917933"/>
              <a:ext cx="430054" cy="487038"/>
            </a:xfrm>
            <a:prstGeom prst="rect">
              <a:avLst/>
            </a:prstGeom>
          </p:spPr>
        </p:pic>
      </p:grpSp>
      <p:sp>
        <p:nvSpPr>
          <p:cNvPr id="2" name="Textfeld 1"/>
          <p:cNvSpPr txBox="1"/>
          <p:nvPr/>
        </p:nvSpPr>
        <p:spPr>
          <a:xfrm>
            <a:off x="179512" y="3462124"/>
            <a:ext cx="8856984" cy="661720"/>
          </a:xfrm>
          <a:prstGeom prst="rect">
            <a:avLst/>
          </a:prstGeom>
          <a:solidFill>
            <a:schemeClr val="bg1">
              <a:lumMod val="75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700" b="1" dirty="0" smtClean="0"/>
              <a:t>Vielen Dank für Ihr Interesse!</a:t>
            </a:r>
            <a:endParaRPr lang="de-DE" sz="3700" b="1" dirty="0"/>
          </a:p>
        </p:txBody>
      </p:sp>
    </p:spTree>
    <p:extLst>
      <p:ext uri="{BB962C8B-B14F-4D97-AF65-F5344CB8AC3E}">
        <p14:creationId xmlns:p14="http://schemas.microsoft.com/office/powerpoint/2010/main" val="14294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1802" r="3487" b="4709"/>
          <a:stretch/>
        </p:blipFill>
        <p:spPr>
          <a:xfrm rot="16200000">
            <a:off x="1181821" y="396812"/>
            <a:ext cx="4606504" cy="6504319"/>
          </a:xfrm>
          <a:prstGeom prst="rect">
            <a:avLst/>
          </a:prstGeom>
        </p:spPr>
      </p:pic>
      <p:sp>
        <p:nvSpPr>
          <p:cNvPr id="3" name="Textfeld 7"/>
          <p:cNvSpPr txBox="1">
            <a:spLocks noChangeArrowheads="1"/>
          </p:cNvSpPr>
          <p:nvPr/>
        </p:nvSpPr>
        <p:spPr bwMode="auto">
          <a:xfrm>
            <a:off x="2339752" y="3501008"/>
            <a:ext cx="1296144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2400" b="1" dirty="0" smtClean="0">
                <a:solidFill>
                  <a:schemeClr val="tx2">
                    <a:lumMod val="75000"/>
                  </a:schemeClr>
                </a:solidFill>
              </a:rPr>
              <a:t>33,65 ha</a:t>
            </a:r>
          </a:p>
        </p:txBody>
      </p:sp>
      <p:sp>
        <p:nvSpPr>
          <p:cNvPr id="6" name="Rechteck 5"/>
          <p:cNvSpPr/>
          <p:nvPr/>
        </p:nvSpPr>
        <p:spPr>
          <a:xfrm>
            <a:off x="5508104" y="4077072"/>
            <a:ext cx="3635760" cy="1554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de-DE" sz="1600" b="1" dirty="0" smtClean="0">
                <a:solidFill>
                  <a:srgbClr val="003160"/>
                </a:solidFill>
                <a:latin typeface="+mn-lt"/>
              </a:rPr>
              <a:t>Südost: </a:t>
            </a:r>
            <a:r>
              <a:rPr lang="de-DE" sz="1600" b="1" dirty="0" err="1" smtClean="0">
                <a:solidFill>
                  <a:srgbClr val="003160"/>
                </a:solidFill>
                <a:latin typeface="+mn-lt"/>
              </a:rPr>
              <a:t>Laßportstraße</a:t>
            </a:r>
            <a:r>
              <a:rPr lang="de-DE" sz="1600" b="1" dirty="0" smtClean="0">
                <a:solidFill>
                  <a:srgbClr val="003160"/>
                </a:solidFill>
                <a:latin typeface="+mn-lt"/>
              </a:rPr>
              <a:t>/ Marktplatz und Marktstraße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de-DE" sz="1600" b="1" dirty="0" smtClean="0">
                <a:solidFill>
                  <a:srgbClr val="003160"/>
                </a:solidFill>
                <a:latin typeface="+mn-lt"/>
              </a:rPr>
              <a:t>Westen: Kehrstraße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de-DE" sz="1600" b="1" dirty="0" smtClean="0">
                <a:solidFill>
                  <a:srgbClr val="003160"/>
                </a:solidFill>
                <a:latin typeface="+mn-lt"/>
              </a:rPr>
              <a:t>Norden: Ackerstraße/ Am Bahnhof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de-DE" sz="1600" b="1" dirty="0" smtClean="0">
                <a:solidFill>
                  <a:srgbClr val="003160"/>
                </a:solidFill>
                <a:latin typeface="+mn-lt"/>
              </a:rPr>
              <a:t>Osten: Gartenstraße</a:t>
            </a:r>
            <a:endParaRPr lang="de-DE" sz="1600" b="1" i="1" dirty="0">
              <a:solidFill>
                <a:srgbClr val="003160"/>
              </a:solidFill>
              <a:latin typeface="+mn-lt"/>
            </a:endParaRP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5072063" y="945582"/>
            <a:ext cx="40719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Das Untersuchungsgebiet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563886" y="1484785"/>
            <a:ext cx="5580114" cy="1872208"/>
          </a:xfrm>
          <a:prstGeom prst="rect">
            <a:avLst/>
          </a:prstGeom>
          <a:solidFill>
            <a:srgbClr val="D6D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563886" y="1628800"/>
            <a:ext cx="5580113" cy="187743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de-DE" sz="1600" b="1" dirty="0" smtClean="0">
                <a:solidFill>
                  <a:srgbClr val="003160"/>
                </a:solidFill>
                <a:latin typeface="+mn-lt"/>
              </a:rPr>
              <a:t>Startergespräch/ Projektzeitenplanung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de-DE" sz="1600" b="1" dirty="0" smtClean="0">
                <a:solidFill>
                  <a:srgbClr val="003160"/>
                </a:solidFill>
                <a:latin typeface="+mn-lt"/>
              </a:rPr>
              <a:t>Grundlagenermittlung/ Bestandsanalyse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de-DE" sz="1600" b="1" dirty="0" smtClean="0">
                <a:solidFill>
                  <a:srgbClr val="003160"/>
                </a:solidFill>
                <a:latin typeface="+mn-lt"/>
              </a:rPr>
              <a:t>Vorbereitende Untersuchungen (z.B. Verkehr, Gebäudezustände, Nutzungen, etc.)</a:t>
            </a:r>
          </a:p>
          <a:p>
            <a:pPr marL="285750" indent="-285750">
              <a:spcAft>
                <a:spcPts val="600"/>
              </a:spcAft>
              <a:buFontTx/>
              <a:buChar char="-"/>
              <a:defRPr/>
            </a:pPr>
            <a:r>
              <a:rPr lang="de-DE" sz="1600" b="1" dirty="0" smtClean="0">
                <a:solidFill>
                  <a:srgbClr val="003160"/>
                </a:solidFill>
                <a:latin typeface="+mn-lt"/>
              </a:rPr>
              <a:t>Durchführung der Fragebogenaktion</a:t>
            </a:r>
          </a:p>
          <a:p>
            <a:pPr marL="285750" indent="-285750">
              <a:spcAft>
                <a:spcPts val="300"/>
              </a:spcAft>
              <a:buFontTx/>
              <a:buChar char="-"/>
              <a:defRPr/>
            </a:pPr>
            <a:endParaRPr lang="de-DE" sz="1600" b="1" i="1" dirty="0">
              <a:solidFill>
                <a:srgbClr val="003160"/>
              </a:solidFill>
              <a:latin typeface="+mn-lt"/>
            </a:endParaRPr>
          </a:p>
        </p:txBody>
      </p:sp>
      <p:pic>
        <p:nvPicPr>
          <p:cNvPr id="1026" name="Picture 2" descr="N:\projekte\901_1000\914\03_LZ Polch\Fotos\Auswahl für Plakate\IMAG1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9894"/>
            <a:ext cx="3744416" cy="211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projekte\901_1000\914\03_LZ Polch\Fotos\Auswahl für Plakate\IMG_5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5"/>
            <a:ext cx="2747986" cy="20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projekte\901_1000\914\03_LZ Polch\Fotos\Auswahl für Plakate\P1040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59894"/>
            <a:ext cx="2823170" cy="211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5072063" y="945582"/>
            <a:ext cx="40719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Was bisher geschah…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3888432" cy="5497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5072063" y="945582"/>
            <a:ext cx="40719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Fragebogenaktion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427984" y="3104194"/>
            <a:ext cx="4716016" cy="2629062"/>
          </a:xfrm>
          <a:prstGeom prst="rect">
            <a:avLst/>
          </a:prstGeom>
          <a:solidFill>
            <a:srgbClr val="D6D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10"/>
          <p:cNvSpPr txBox="1">
            <a:spLocks noChangeArrowheads="1"/>
          </p:cNvSpPr>
          <p:nvPr/>
        </p:nvSpPr>
        <p:spPr bwMode="auto">
          <a:xfrm>
            <a:off x="4427984" y="3265325"/>
            <a:ext cx="48965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b="1" dirty="0" smtClean="0">
                <a:solidFill>
                  <a:srgbClr val="003160"/>
                </a:solidFill>
              </a:rPr>
              <a:t>Laufzeit:		April 2015</a:t>
            </a:r>
          </a:p>
          <a:p>
            <a:endParaRPr lang="de-DE" altLang="de-DE" sz="1600" b="1" dirty="0" smtClean="0">
              <a:solidFill>
                <a:srgbClr val="0031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b="1" dirty="0" smtClean="0">
                <a:solidFill>
                  <a:srgbClr val="003160"/>
                </a:solidFill>
              </a:rPr>
              <a:t>Angeschriebene Personen 	</a:t>
            </a:r>
          </a:p>
          <a:p>
            <a:r>
              <a:rPr lang="de-DE" altLang="de-DE" sz="1600" b="1" dirty="0" smtClean="0">
                <a:solidFill>
                  <a:srgbClr val="003160"/>
                </a:solidFill>
              </a:rPr>
              <a:t>      im </a:t>
            </a:r>
            <a:r>
              <a:rPr lang="de-DE" altLang="de-DE" sz="1600" b="1" dirty="0">
                <a:solidFill>
                  <a:srgbClr val="003160"/>
                </a:solidFill>
              </a:rPr>
              <a:t>Untersuchungsgebiet:	ca. </a:t>
            </a:r>
            <a:r>
              <a:rPr lang="de-DE" altLang="de-DE" sz="1600" b="1" dirty="0" smtClean="0">
                <a:solidFill>
                  <a:srgbClr val="003160"/>
                </a:solidFill>
              </a:rPr>
              <a:t>870</a:t>
            </a:r>
          </a:p>
          <a:p>
            <a:r>
              <a:rPr lang="de-DE" altLang="de-DE" sz="1600" b="1" dirty="0" smtClean="0">
                <a:solidFill>
                  <a:srgbClr val="003160"/>
                </a:solidFill>
              </a:rPr>
              <a:t>      (Mieter/Eigentümer)</a:t>
            </a:r>
          </a:p>
          <a:p>
            <a:endParaRPr lang="de-DE" altLang="de-DE" sz="1600" b="1" dirty="0">
              <a:solidFill>
                <a:srgbClr val="0031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b="1" dirty="0" smtClean="0">
                <a:solidFill>
                  <a:srgbClr val="003160"/>
                </a:solidFill>
              </a:rPr>
              <a:t>Rücklauf:		ca. 8</a:t>
            </a:r>
            <a:r>
              <a:rPr lang="de-DE" altLang="de-DE" sz="1600" b="1" dirty="0">
                <a:solidFill>
                  <a:srgbClr val="003160"/>
                </a:solidFill>
              </a:rPr>
              <a:t>5</a:t>
            </a:r>
            <a:r>
              <a:rPr lang="de-DE" altLang="de-DE" sz="1600" b="1" dirty="0" smtClean="0">
                <a:solidFill>
                  <a:srgbClr val="003160"/>
                </a:solidFill>
              </a:rPr>
              <a:t> Fragebögen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sz="1600" b="1" dirty="0" smtClean="0">
              <a:solidFill>
                <a:srgbClr val="0031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b="1" dirty="0" smtClean="0">
                <a:solidFill>
                  <a:srgbClr val="003160"/>
                </a:solidFill>
              </a:rPr>
              <a:t>Rücklaufquote:		ca. 10%</a:t>
            </a:r>
          </a:p>
        </p:txBody>
      </p:sp>
    </p:spTree>
    <p:extLst>
      <p:ext uri="{BB962C8B-B14F-4D97-AF65-F5344CB8AC3E}">
        <p14:creationId xmlns:p14="http://schemas.microsoft.com/office/powerpoint/2010/main" val="13193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395536" y="836712"/>
            <a:ext cx="87484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e-DE" altLang="de-DE" b="1" dirty="0" smtClean="0">
                <a:solidFill>
                  <a:srgbClr val="003160"/>
                </a:solidFill>
              </a:rPr>
              <a:t>Verteilung der Bevölkerung nach Straßen</a:t>
            </a:r>
          </a:p>
          <a:p>
            <a:pPr algn="r"/>
            <a:r>
              <a:rPr lang="de-DE" altLang="de-DE" b="1" dirty="0">
                <a:solidFill>
                  <a:srgbClr val="003160"/>
                </a:solidFill>
              </a:rPr>
              <a:t>i</a:t>
            </a:r>
            <a:r>
              <a:rPr lang="de-DE" altLang="de-DE" b="1" dirty="0" smtClean="0">
                <a:solidFill>
                  <a:srgbClr val="003160"/>
                </a:solidFill>
              </a:rPr>
              <a:t>n Prozent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837838154"/>
              </p:ext>
            </p:extLst>
          </p:nvPr>
        </p:nvGraphicFramePr>
        <p:xfrm>
          <a:off x="467544" y="1772816"/>
          <a:ext cx="81369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62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375753981"/>
              </p:ext>
            </p:extLst>
          </p:nvPr>
        </p:nvGraphicFramePr>
        <p:xfrm>
          <a:off x="507200" y="173393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483192" y="455802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68%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80760" y="318987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21%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954586" y="20708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11%</a:t>
            </a:r>
            <a:endParaRPr lang="de-DE" dirty="0"/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5072063" y="945582"/>
            <a:ext cx="40719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Rücklauf Eigentümer/ Mieter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168764576"/>
              </p:ext>
            </p:extLst>
          </p:nvPr>
        </p:nvGraphicFramePr>
        <p:xfrm>
          <a:off x="708248" y="16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756248" y="271540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34%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47936" y="315674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20%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956048" y="196573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11%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447541" y="510096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34%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180575" y="18606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1%</a:t>
            </a:r>
            <a:endParaRPr lang="de-DE" dirty="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107505" y="945582"/>
            <a:ext cx="903649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700" b="1" dirty="0" smtClean="0">
                <a:solidFill>
                  <a:srgbClr val="003160"/>
                </a:solidFill>
                <a:latin typeface="Calibri" pitchFamily="34" charset="0"/>
              </a:rPr>
              <a:t>Wie sind Sie der Sanierung / Innenstadtentwicklung gegenüber eingestellt?</a:t>
            </a:r>
            <a:endParaRPr lang="de-DE" altLang="de-DE" sz="1700" b="1" dirty="0">
              <a:solidFill>
                <a:srgbClr val="0031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fik-Inf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-Inf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rafik-Inf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Grafik-Inf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Grafik-Inf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Grafik-Inf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995</Words>
  <Application>Microsoft Office PowerPoint</Application>
  <PresentationFormat>Bildschirmpräsentation (4:3)</PresentationFormat>
  <Paragraphs>236</Paragraphs>
  <Slides>33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7</vt:i4>
      </vt:variant>
      <vt:variant>
        <vt:lpstr>Folientitel</vt:lpstr>
      </vt:variant>
      <vt:variant>
        <vt:i4>33</vt:i4>
      </vt:variant>
    </vt:vector>
  </HeadingPairs>
  <TitlesOfParts>
    <vt:vector size="40" baseType="lpstr">
      <vt:lpstr>Titel</vt:lpstr>
      <vt:lpstr>Grafik-Info</vt:lpstr>
      <vt:lpstr>Text-Info</vt:lpstr>
      <vt:lpstr>1_Grafik-Info</vt:lpstr>
      <vt:lpstr>2_Grafik-Info</vt:lpstr>
      <vt:lpstr>3_Grafik-Info</vt:lpstr>
      <vt:lpstr>4_Grafik-Info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nmueller</dc:creator>
  <cp:lastModifiedBy>Julia Kaiser</cp:lastModifiedBy>
  <cp:revision>1219</cp:revision>
  <cp:lastPrinted>2015-05-20T12:40:53Z</cp:lastPrinted>
  <dcterms:created xsi:type="dcterms:W3CDTF">2009-07-28T07:28:06Z</dcterms:created>
  <dcterms:modified xsi:type="dcterms:W3CDTF">2015-05-22T09:42:50Z</dcterms:modified>
</cp:coreProperties>
</file>